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98" r:id="rId2"/>
    <p:sldId id="299" r:id="rId3"/>
    <p:sldId id="285" r:id="rId4"/>
    <p:sldId id="265" r:id="rId5"/>
    <p:sldId id="294" r:id="rId6"/>
    <p:sldId id="297" r:id="rId7"/>
    <p:sldId id="267" r:id="rId8"/>
  </p:sldIdLst>
  <p:sldSz cx="12192000" cy="6858000"/>
  <p:notesSz cx="6700838" cy="983615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atoshi Miyazawa" initials="MM" lastIdx="4" clrIdx="0"/>
  <p:cmAuthor id="2" name="Kazuaki Ohta" initials="KO" lastIdx="4" clrIdx="1"/>
  <p:cmAuthor id="3" name="Kazuaki Ohta" initials="KO [2]" lastIdx="1" clrIdx="2"/>
  <p:cmAuthor id="4" name="Kazuaki Ohta" initials="KO [3]" lastIdx="1" clrIdx="3"/>
  <p:cmAuthor id="5" name="澁谷 拓郎" initials="澁谷"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34" autoAdjust="0"/>
    <p:restoredTop sz="97078" autoAdjust="0"/>
  </p:normalViewPr>
  <p:slideViewPr>
    <p:cSldViewPr>
      <p:cViewPr varScale="1">
        <p:scale>
          <a:sx n="68" d="100"/>
          <a:sy n="68" d="100"/>
        </p:scale>
        <p:origin x="488" y="4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03697" cy="493515"/>
          </a:xfrm>
          <a:prstGeom prst="rect">
            <a:avLst/>
          </a:prstGeom>
        </p:spPr>
        <p:txBody>
          <a:bodyPr vert="horz" lIns="91056" tIns="45528" rIns="91056" bIns="4552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95591" y="0"/>
            <a:ext cx="2903697" cy="493515"/>
          </a:xfrm>
          <a:prstGeom prst="rect">
            <a:avLst/>
          </a:prstGeom>
        </p:spPr>
        <p:txBody>
          <a:bodyPr vert="horz" lIns="91056" tIns="45528" rIns="91056" bIns="45528" rtlCol="0"/>
          <a:lstStyle>
            <a:lvl1pPr algn="r">
              <a:defRPr sz="1200"/>
            </a:lvl1pPr>
          </a:lstStyle>
          <a:p>
            <a:fld id="{DB5F714D-311D-4487-9929-996884FD7D9E}" type="datetimeFigureOut">
              <a:rPr kumimoji="1" lang="ja-JP" altLang="en-US" smtClean="0"/>
              <a:t>2024/10/3</a:t>
            </a:fld>
            <a:endParaRPr kumimoji="1" lang="ja-JP" altLang="en-US"/>
          </a:p>
        </p:txBody>
      </p:sp>
      <p:sp>
        <p:nvSpPr>
          <p:cNvPr id="4" name="スライド イメージ プレースホルダー 3"/>
          <p:cNvSpPr>
            <a:spLocks noGrp="1" noRot="1" noChangeAspect="1"/>
          </p:cNvSpPr>
          <p:nvPr>
            <p:ph type="sldImg" idx="2"/>
          </p:nvPr>
        </p:nvSpPr>
        <p:spPr>
          <a:xfrm>
            <a:off x="400050" y="1228725"/>
            <a:ext cx="5900738" cy="3319463"/>
          </a:xfrm>
          <a:prstGeom prst="rect">
            <a:avLst/>
          </a:prstGeom>
          <a:noFill/>
          <a:ln w="12700">
            <a:solidFill>
              <a:prstClr val="black"/>
            </a:solidFill>
          </a:ln>
        </p:spPr>
        <p:txBody>
          <a:bodyPr vert="horz" lIns="91056" tIns="45528" rIns="91056" bIns="45528" rtlCol="0" anchor="ctr"/>
          <a:lstStyle/>
          <a:p>
            <a:endParaRPr lang="ja-JP" altLang="en-US"/>
          </a:p>
        </p:txBody>
      </p:sp>
      <p:sp>
        <p:nvSpPr>
          <p:cNvPr id="5" name="ノート プレースホルダー 4"/>
          <p:cNvSpPr>
            <a:spLocks noGrp="1"/>
          </p:cNvSpPr>
          <p:nvPr>
            <p:ph type="body" sz="quarter" idx="3"/>
          </p:nvPr>
        </p:nvSpPr>
        <p:spPr>
          <a:xfrm>
            <a:off x="670084" y="4733648"/>
            <a:ext cx="5360670" cy="3872984"/>
          </a:xfrm>
          <a:prstGeom prst="rect">
            <a:avLst/>
          </a:prstGeom>
        </p:spPr>
        <p:txBody>
          <a:bodyPr vert="horz" lIns="91056" tIns="45528" rIns="91056" bIns="45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42636"/>
            <a:ext cx="2903697" cy="493514"/>
          </a:xfrm>
          <a:prstGeom prst="rect">
            <a:avLst/>
          </a:prstGeom>
        </p:spPr>
        <p:txBody>
          <a:bodyPr vert="horz" lIns="91056" tIns="45528" rIns="91056" bIns="4552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95591" y="9342636"/>
            <a:ext cx="2903697" cy="493514"/>
          </a:xfrm>
          <a:prstGeom prst="rect">
            <a:avLst/>
          </a:prstGeom>
        </p:spPr>
        <p:txBody>
          <a:bodyPr vert="horz" lIns="91056" tIns="45528" rIns="91056" bIns="45528" rtlCol="0" anchor="b"/>
          <a:lstStyle>
            <a:lvl1pPr algn="r">
              <a:defRPr sz="1200"/>
            </a:lvl1pPr>
          </a:lstStyle>
          <a:p>
            <a:fld id="{C9F9EF3C-5656-47DB-98AA-6BA962489D29}" type="slidenum">
              <a:rPr kumimoji="1" lang="ja-JP" altLang="en-US" smtClean="0"/>
              <a:t>‹#›</a:t>
            </a:fld>
            <a:endParaRPr kumimoji="1" lang="ja-JP" altLang="en-US"/>
          </a:p>
        </p:txBody>
      </p:sp>
    </p:spTree>
    <p:extLst>
      <p:ext uri="{BB962C8B-B14F-4D97-AF65-F5344CB8AC3E}">
        <p14:creationId xmlns:p14="http://schemas.microsoft.com/office/powerpoint/2010/main" val="35924321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F9EF3C-5656-47DB-98AA-6BA962489D29}" type="slidenum">
              <a:rPr kumimoji="1" lang="ja-JP" altLang="en-US" smtClean="0"/>
              <a:t>2</a:t>
            </a:fld>
            <a:endParaRPr kumimoji="1" lang="ja-JP" altLang="en-US"/>
          </a:p>
        </p:txBody>
      </p:sp>
    </p:spTree>
    <p:extLst>
      <p:ext uri="{BB962C8B-B14F-4D97-AF65-F5344CB8AC3E}">
        <p14:creationId xmlns:p14="http://schemas.microsoft.com/office/powerpoint/2010/main" val="645148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0050" y="1228725"/>
            <a:ext cx="5900738" cy="3319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F9EF3C-5656-47DB-98AA-6BA962489D29}" type="slidenum">
              <a:rPr kumimoji="1" lang="ja-JP" altLang="en-US" smtClean="0"/>
              <a:t>3</a:t>
            </a:fld>
            <a:endParaRPr kumimoji="1" lang="ja-JP" altLang="en-US"/>
          </a:p>
        </p:txBody>
      </p:sp>
    </p:spTree>
    <p:extLst>
      <p:ext uri="{BB962C8B-B14F-4D97-AF65-F5344CB8AC3E}">
        <p14:creationId xmlns:p14="http://schemas.microsoft.com/office/powerpoint/2010/main" val="2736976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9F9EF3C-5656-47DB-98AA-6BA962489D29}" type="slidenum">
              <a:rPr kumimoji="1" lang="ja-JP" altLang="en-US" smtClean="0"/>
              <a:t>6</a:t>
            </a:fld>
            <a:endParaRPr kumimoji="1" lang="ja-JP" altLang="en-US"/>
          </a:p>
        </p:txBody>
      </p:sp>
    </p:spTree>
    <p:extLst>
      <p:ext uri="{BB962C8B-B14F-4D97-AF65-F5344CB8AC3E}">
        <p14:creationId xmlns:p14="http://schemas.microsoft.com/office/powerpoint/2010/main" val="452860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2024/10/3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2024/10/3</a:t>
            </a:fld>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mailto:masumi@eqh.dpri.Kyoto-u.ac.j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chen.yanhan.84t@st.kyoto-u.ac.j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1487488" y="1187624"/>
          <a:ext cx="4392488" cy="4145280"/>
        </p:xfrm>
        <a:graphic>
          <a:graphicData uri="http://schemas.openxmlformats.org/drawingml/2006/table">
            <a:tbl>
              <a:tblPr firstRow="1" bandRow="1">
                <a:tableStyleId>{5940675A-B579-460E-94D1-54222C63F5DA}</a:tableStyleId>
              </a:tblPr>
              <a:tblGrid>
                <a:gridCol w="732081">
                  <a:extLst>
                    <a:ext uri="{9D8B030D-6E8A-4147-A177-3AD203B41FA5}">
                      <a16:colId xmlns:a16="http://schemas.microsoft.com/office/drawing/2014/main" val="1309874055"/>
                    </a:ext>
                  </a:extLst>
                </a:gridCol>
                <a:gridCol w="3660407">
                  <a:extLst>
                    <a:ext uri="{9D8B030D-6E8A-4147-A177-3AD203B41FA5}">
                      <a16:colId xmlns:a16="http://schemas.microsoft.com/office/drawing/2014/main" val="245692830"/>
                    </a:ext>
                  </a:extLst>
                </a:gridCol>
              </a:tblGrid>
              <a:tr h="370840">
                <a:tc>
                  <a:txBody>
                    <a:bodyPr/>
                    <a:lstStyle/>
                    <a:p>
                      <a:r>
                        <a:rPr kumimoji="1" lang="en-US" altLang="ja-JP" sz="2000" u="none" dirty="0" smtClean="0">
                          <a:latin typeface="游ゴシック Medium" panose="020B0500000000000000" pitchFamily="50" charset="-128"/>
                          <a:ea typeface="游ゴシック Medium" panose="020B0500000000000000" pitchFamily="50" charset="-128"/>
                        </a:rPr>
                        <a:t>M1</a:t>
                      </a: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endParaRPr kumimoji="1" lang="en-US" altLang="ja-JP" sz="2000" u="none" dirty="0" smtClean="0">
                        <a:latin typeface="游ゴシック Medium" panose="020B0500000000000000" pitchFamily="50" charset="-128"/>
                        <a:ea typeface="游ゴシック Medium" panose="020B0500000000000000" pitchFamily="50" charset="-128"/>
                      </a:endParaRPr>
                    </a:p>
                    <a:p>
                      <a:r>
                        <a:rPr kumimoji="1" lang="en-US" altLang="ja-JP" sz="2000" u="none" dirty="0" smtClean="0">
                          <a:latin typeface="游ゴシック Medium" panose="020B0500000000000000" pitchFamily="50" charset="-128"/>
                          <a:ea typeface="游ゴシック Medium" panose="020B0500000000000000" pitchFamily="50" charset="-128"/>
                        </a:rPr>
                        <a:t>M1f</a:t>
                      </a:r>
                      <a:endParaRPr kumimoji="1" lang="en-US" altLang="ja-JP"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石原 祐太朗 </a:t>
                      </a:r>
                      <a:r>
                        <a:rPr kumimoji="1" lang="en-US" altLang="ja-JP" sz="2000" u="none" dirty="0" smtClean="0">
                          <a:latin typeface="游ゴシック Medium" panose="020B0500000000000000" pitchFamily="50" charset="-128"/>
                          <a:ea typeface="游ゴシック Medium" panose="020B0500000000000000" pitchFamily="50" charset="-128"/>
                        </a:rPr>
                        <a:t>(Ishihara)</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伊藤 悠太 </a:t>
                      </a:r>
                      <a:r>
                        <a:rPr kumimoji="1" lang="en-US" altLang="ja-JP" sz="2000" u="none" dirty="0" smtClean="0">
                          <a:latin typeface="游ゴシック Medium" panose="020B0500000000000000" pitchFamily="50" charset="-128"/>
                          <a:ea typeface="游ゴシック Medium" panose="020B0500000000000000" pitchFamily="50" charset="-128"/>
                        </a:rPr>
                        <a:t>(Ito)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乘杉 玲壽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Norisugi</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小山 凱   </a:t>
                      </a:r>
                      <a:r>
                        <a:rPr kumimoji="1" lang="en-US" altLang="ja-JP" sz="2000" u="none" dirty="0" smtClean="0">
                          <a:latin typeface="游ゴシック Medium" panose="020B0500000000000000" pitchFamily="50" charset="-128"/>
                          <a:ea typeface="游ゴシック Medium" panose="020B0500000000000000" pitchFamily="50" charset="-128"/>
                        </a:rPr>
                        <a:t>(Koyama)</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畔蒜 尚幸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Abiru</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小松理子 </a:t>
                      </a:r>
                      <a:r>
                        <a:rPr kumimoji="1" lang="en-US" altLang="ja-JP" sz="2000" u="none" dirty="0" smtClean="0">
                          <a:latin typeface="游ゴシック Medium" panose="020B0500000000000000" pitchFamily="50" charset="-128"/>
                          <a:ea typeface="游ゴシック Medium" panose="020B0500000000000000" pitchFamily="50" charset="-128"/>
                        </a:rPr>
                        <a:t>(Komatsu)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u="none" dirty="0" smtClean="0">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武田七海 </a:t>
                      </a:r>
                      <a:r>
                        <a:rPr kumimoji="1" lang="en-US" altLang="ja-JP" sz="2000" u="none" dirty="0" smtClean="0">
                          <a:latin typeface="游ゴシック Medium" panose="020B0500000000000000" pitchFamily="50" charset="-128"/>
                          <a:ea typeface="游ゴシック Medium" panose="020B0500000000000000" pitchFamily="50" charset="-128"/>
                        </a:rPr>
                        <a:t>(Takeda)</a:t>
                      </a:r>
                      <a:endParaRPr kumimoji="1" lang="en-US" altLang="ja-JP"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75561386"/>
                  </a:ext>
                </a:extLst>
              </a:tr>
              <a:tr h="370840">
                <a:tc>
                  <a:txBody>
                    <a:bodyPr/>
                    <a:lstStyle/>
                    <a:p>
                      <a:r>
                        <a:rPr kumimoji="1" lang="en-US" altLang="ja-JP" sz="2000" dirty="0">
                          <a:latin typeface="游ゴシック Medium" panose="020B0500000000000000" pitchFamily="50" charset="-128"/>
                          <a:ea typeface="游ゴシック Medium" panose="020B0500000000000000" pitchFamily="50" charset="-128"/>
                        </a:rPr>
                        <a:t>M2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国吉健太郎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Kuniyoshi</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高山 朗文</a:t>
                      </a:r>
                      <a:r>
                        <a:rPr kumimoji="1" lang="en-US" altLang="ja-JP" sz="2000" u="none" dirty="0" smtClean="0">
                          <a:latin typeface="游ゴシック Medium" panose="020B0500000000000000" pitchFamily="50" charset="-128"/>
                          <a:ea typeface="游ゴシック Medium" panose="020B0500000000000000" pitchFamily="50" charset="-128"/>
                        </a:rPr>
                        <a:t>   (</a:t>
                      </a:r>
                      <a:r>
                        <a:rPr kumimoji="1" lang="en-US" altLang="ja-JP" sz="2000" u="none" dirty="0" err="1" smtClean="0">
                          <a:latin typeface="游ゴシック Medium" panose="020B0500000000000000" pitchFamily="50" charset="-128"/>
                          <a:ea typeface="游ゴシック Medium" panose="020B0500000000000000" pitchFamily="50" charset="-128"/>
                        </a:rPr>
                        <a:t>Takayama</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船曵祐輝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Funabiki</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宮副真夢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Miyazoe</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吉村嶺</a:t>
                      </a:r>
                      <a:r>
                        <a:rPr kumimoji="1" lang="en-US" altLang="ja-JP" sz="2000" u="none" dirty="0" smtClean="0">
                          <a:latin typeface="游ゴシック Medium" panose="020B0500000000000000" pitchFamily="50" charset="-128"/>
                          <a:ea typeface="游ゴシック Medium" panose="020B0500000000000000" pitchFamily="50" charset="-128"/>
                        </a:rPr>
                        <a:t>       (Yoshimura)</a:t>
                      </a:r>
                      <a:endParaRPr kumimoji="1" lang="en-US" altLang="ja-JP"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81689"/>
                  </a:ext>
                </a:extLst>
              </a:tr>
            </a:tbl>
          </a:graphicData>
        </a:graphic>
      </p:graphicFrame>
      <p:sp>
        <p:nvSpPr>
          <p:cNvPr id="7" name="タイトル 5"/>
          <p:cNvSpPr txBox="1">
            <a:spLocks/>
          </p:cNvSpPr>
          <p:nvPr/>
        </p:nvSpPr>
        <p:spPr>
          <a:xfrm>
            <a:off x="1981200" y="52071"/>
            <a:ext cx="8229600" cy="88576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20000"/>
              </a:lnSpc>
            </a:pPr>
            <a:r>
              <a:rPr lang="ja-JP" altLang="en-US" dirty="0" smtClean="0">
                <a:latin typeface="游ゴシック Medium" panose="020B0500000000000000" pitchFamily="50" charset="-128"/>
                <a:ea typeface="游ゴシック Medium" panose="020B0500000000000000" pitchFamily="50" charset="-128"/>
              </a:rPr>
              <a:t>後期</a:t>
            </a:r>
            <a:r>
              <a:rPr lang="ja-JP" altLang="en-US" dirty="0">
                <a:latin typeface="游ゴシック Medium" panose="020B0500000000000000" pitchFamily="50" charset="-128"/>
                <a:ea typeface="游ゴシック Medium" panose="020B0500000000000000" pitchFamily="50" charset="-128"/>
              </a:rPr>
              <a:t>参加・発表予定者</a:t>
            </a:r>
            <a:r>
              <a:rPr lang="en-US" altLang="ja-JP" dirty="0">
                <a:latin typeface="游ゴシック Medium" panose="020B0500000000000000" pitchFamily="50" charset="-128"/>
                <a:ea typeface="游ゴシック Medium" panose="020B0500000000000000" pitchFamily="50" charset="-128"/>
              </a:rPr>
              <a:t>(</a:t>
            </a:r>
            <a:r>
              <a:rPr lang="ja-JP" altLang="en-US" dirty="0">
                <a:latin typeface="游ゴシック Medium" panose="020B0500000000000000" pitchFamily="50" charset="-128"/>
                <a:ea typeface="游ゴシック Medium" panose="020B0500000000000000" pitchFamily="50" charset="-128"/>
              </a:rPr>
              <a:t>学生</a:t>
            </a:r>
            <a:r>
              <a:rPr lang="en-US" altLang="ja-JP" dirty="0">
                <a:latin typeface="游ゴシック Medium" panose="020B0500000000000000" pitchFamily="50" charset="-128"/>
                <a:ea typeface="游ゴシック Medium" panose="020B0500000000000000" pitchFamily="50" charset="-128"/>
              </a:rPr>
              <a:t>)</a:t>
            </a:r>
          </a:p>
          <a:p>
            <a:pPr>
              <a:lnSpc>
                <a:spcPct val="120000"/>
              </a:lnSpc>
            </a:pPr>
            <a:r>
              <a:rPr lang="en-US" altLang="ja-JP" dirty="0" smtClean="0">
                <a:latin typeface="游ゴシック Medium" panose="020B0500000000000000" pitchFamily="50" charset="-128"/>
                <a:ea typeface="游ゴシック Medium" panose="020B0500000000000000" pitchFamily="50" charset="-128"/>
              </a:rPr>
              <a:t>Fall </a:t>
            </a:r>
            <a:r>
              <a:rPr lang="en-US" altLang="ja-JP" dirty="0">
                <a:latin typeface="游ゴシック Medium" panose="020B0500000000000000" pitchFamily="50" charset="-128"/>
                <a:ea typeface="游ゴシック Medium" panose="020B0500000000000000" pitchFamily="50" charset="-128"/>
              </a:rPr>
              <a:t>Semester Student Attendees</a:t>
            </a:r>
            <a:endParaRPr lang="ja-JP" altLang="en-US" dirty="0">
              <a:latin typeface="游ゴシック Medium" panose="020B0500000000000000" pitchFamily="50" charset="-128"/>
              <a:ea typeface="游ゴシック Medium" panose="020B0500000000000000" pitchFamily="50" charset="-128"/>
            </a:endParaRPr>
          </a:p>
        </p:txBody>
      </p:sp>
      <p:sp>
        <p:nvSpPr>
          <p:cNvPr id="8" name="正方形/長方形 7"/>
          <p:cNvSpPr/>
          <p:nvPr/>
        </p:nvSpPr>
        <p:spPr>
          <a:xfrm>
            <a:off x="6816080" y="5735097"/>
            <a:ext cx="4680520" cy="400110"/>
          </a:xfrm>
          <a:prstGeom prst="rect">
            <a:avLst/>
          </a:prstGeom>
        </p:spPr>
        <p:txBody>
          <a:bodyPr wrap="square">
            <a:spAutoFit/>
          </a:bodyPr>
          <a:lstStyle/>
          <a:p>
            <a:r>
              <a:rPr lang="en-US" altLang="ja-JP" sz="2000" dirty="0">
                <a:latin typeface="游ゴシック Medium" panose="020B0500000000000000" pitchFamily="50" charset="-128"/>
                <a:ea typeface="游ゴシック Medium" panose="020B0500000000000000" pitchFamily="50" charset="-128"/>
              </a:rPr>
              <a:t>Total: </a:t>
            </a:r>
            <a:r>
              <a:rPr lang="en-US" altLang="ja-JP" sz="2000" dirty="0" smtClean="0">
                <a:latin typeface="游ゴシック Medium" panose="020B0500000000000000" pitchFamily="50" charset="-128"/>
                <a:ea typeface="游ゴシック Medium" panose="020B0500000000000000" pitchFamily="50" charset="-128"/>
              </a:rPr>
              <a:t>21 students</a:t>
            </a:r>
            <a:endParaRPr lang="ja-JP" altLang="en-US" sz="2000" u="sng" dirty="0">
              <a:latin typeface="游ゴシック Medium" panose="020B0500000000000000" pitchFamily="50" charset="-128"/>
              <a:ea typeface="游ゴシック Medium" panose="020B0500000000000000" pitchFamily="50" charset="-128"/>
            </a:endParaRPr>
          </a:p>
        </p:txBody>
      </p:sp>
      <p:graphicFrame>
        <p:nvGraphicFramePr>
          <p:cNvPr id="2" name="表 1">
            <a:extLst>
              <a:ext uri="{FF2B5EF4-FFF2-40B4-BE49-F238E27FC236}">
                <a16:creationId xmlns:a16="http://schemas.microsoft.com/office/drawing/2014/main" id="{2B671049-4280-40AE-A0BD-848F72AED213}"/>
              </a:ext>
            </a:extLst>
          </p:cNvPr>
          <p:cNvGraphicFramePr>
            <a:graphicFrameLocks noGrp="1"/>
          </p:cNvGraphicFramePr>
          <p:nvPr>
            <p:extLst/>
          </p:nvPr>
        </p:nvGraphicFramePr>
        <p:xfrm>
          <a:off x="6168008" y="1187624"/>
          <a:ext cx="4536504" cy="4602480"/>
        </p:xfrm>
        <a:graphic>
          <a:graphicData uri="http://schemas.openxmlformats.org/drawingml/2006/table">
            <a:tbl>
              <a:tblPr firstRow="1" bandRow="1">
                <a:tableStyleId>{5940675A-B579-460E-94D1-54222C63F5DA}</a:tableStyleId>
              </a:tblPr>
              <a:tblGrid>
                <a:gridCol w="571085">
                  <a:extLst>
                    <a:ext uri="{9D8B030D-6E8A-4147-A177-3AD203B41FA5}">
                      <a16:colId xmlns:a16="http://schemas.microsoft.com/office/drawing/2014/main" val="1309874055"/>
                    </a:ext>
                  </a:extLst>
                </a:gridCol>
                <a:gridCol w="3965419">
                  <a:extLst>
                    <a:ext uri="{9D8B030D-6E8A-4147-A177-3AD203B41FA5}">
                      <a16:colId xmlns:a16="http://schemas.microsoft.com/office/drawing/2014/main" val="245692830"/>
                    </a:ext>
                  </a:extLst>
                </a:gridCol>
              </a:tblGrid>
              <a:tr h="370840">
                <a:tc>
                  <a:txBody>
                    <a:bodyPr/>
                    <a:lstStyle/>
                    <a:p>
                      <a:r>
                        <a:rPr kumimoji="1" lang="en-US" altLang="ja-JP" sz="2000" dirty="0">
                          <a:latin typeface="游ゴシック Medium" panose="020B0500000000000000" pitchFamily="50" charset="-128"/>
                          <a:ea typeface="游ゴシック Medium" panose="020B0500000000000000" pitchFamily="50" charset="-128"/>
                        </a:rPr>
                        <a:t>D1</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小出 鯉太朗</a:t>
                      </a:r>
                      <a:r>
                        <a:rPr kumimoji="1" lang="en-US" altLang="ja-JP" sz="2000" u="none" dirty="0" smtClean="0">
                          <a:latin typeface="游ゴシック Medium" panose="020B0500000000000000" pitchFamily="50" charset="-128"/>
                          <a:ea typeface="游ゴシック Medium" panose="020B0500000000000000" pitchFamily="50" charset="-128"/>
                        </a:rPr>
                        <a:t>(Koide)</a:t>
                      </a:r>
                      <a:endParaRPr kumimoji="1" lang="en-US" altLang="zh-TW" sz="2000" u="none"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11146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游ゴシック Medium" panose="020B0500000000000000" pitchFamily="50" charset="-128"/>
                          <a:ea typeface="游ゴシック Medium" panose="020B0500000000000000" pitchFamily="50" charset="-128"/>
                        </a:rPr>
                        <a:t>秋</a:t>
                      </a:r>
                    </a:p>
                    <a:p>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zh-TW" sz="2000" u="none" dirty="0" smtClean="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48718504"/>
                  </a:ext>
                </a:extLst>
              </a:tr>
              <a:tr h="370840">
                <a:tc>
                  <a:txBody>
                    <a:bodyPr/>
                    <a:lstStyle/>
                    <a:p>
                      <a:r>
                        <a:rPr kumimoji="1" lang="en-US" altLang="ja-JP" sz="2000" dirty="0">
                          <a:latin typeface="游ゴシック Medium" panose="020B0500000000000000" pitchFamily="50" charset="-128"/>
                          <a:ea typeface="游ゴシック Medium" panose="020B0500000000000000" pitchFamily="50" charset="-128"/>
                        </a:rPr>
                        <a:t>D2</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2000" u="none" dirty="0" smtClean="0">
                          <a:latin typeface="游ゴシック Medium" panose="020B0500000000000000" pitchFamily="50" charset="-128"/>
                          <a:ea typeface="游ゴシック Medium" panose="020B0500000000000000" pitchFamily="50" charset="-128"/>
                        </a:rPr>
                        <a:t>西沢貴志</a:t>
                      </a:r>
                      <a:r>
                        <a:rPr kumimoji="1" lang="ja-JP" altLang="en-US" sz="2000" u="none" dirty="0" smtClean="0">
                          <a:latin typeface="游ゴシック Medium" panose="020B0500000000000000" pitchFamily="50" charset="-128"/>
                          <a:ea typeface="游ゴシック Medium" panose="020B0500000000000000" pitchFamily="50" charset="-128"/>
                        </a:rPr>
                        <a:t>    </a:t>
                      </a:r>
                      <a:r>
                        <a:rPr kumimoji="1" lang="en-US" altLang="zh-TW" sz="2000" u="none" dirty="0" smtClean="0">
                          <a:latin typeface="游ゴシック Medium" panose="020B0500000000000000" pitchFamily="50" charset="-128"/>
                          <a:ea typeface="游ゴシック Medium" panose="020B0500000000000000" pitchFamily="50" charset="-128"/>
                        </a:rPr>
                        <a:t>(</a:t>
                      </a:r>
                      <a:r>
                        <a:rPr kumimoji="1" lang="en-US" altLang="zh-TW" sz="2000" u="none" dirty="0" err="1" smtClean="0">
                          <a:latin typeface="游ゴシック Medium" panose="020B0500000000000000" pitchFamily="50" charset="-128"/>
                          <a:ea typeface="游ゴシック Medium" panose="020B0500000000000000" pitchFamily="50" charset="-128"/>
                        </a:rPr>
                        <a:t>Nishizawa</a:t>
                      </a:r>
                      <a:r>
                        <a:rPr kumimoji="1" lang="en-US" altLang="zh-TW"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2000" u="none" dirty="0" smtClean="0">
                          <a:latin typeface="游ゴシック Medium" panose="020B0500000000000000" pitchFamily="50" charset="-128"/>
                          <a:ea typeface="游ゴシック Medium" panose="020B0500000000000000" pitchFamily="50" charset="-128"/>
                        </a:rPr>
                        <a:t>野未陽平    </a:t>
                      </a:r>
                      <a:r>
                        <a:rPr kumimoji="1" lang="en-US" altLang="zh-TW" sz="2000" u="none" dirty="0" smtClean="0">
                          <a:latin typeface="游ゴシック Medium" panose="020B0500000000000000" pitchFamily="50" charset="-128"/>
                          <a:ea typeface="游ゴシック Medium" panose="020B0500000000000000" pitchFamily="50" charset="-128"/>
                        </a:rPr>
                        <a:t>(</a:t>
                      </a:r>
                      <a:r>
                        <a:rPr kumimoji="1" lang="en-US" altLang="zh-TW" sz="2000" u="none" dirty="0" err="1" smtClean="0">
                          <a:latin typeface="游ゴシック Medium" panose="020B0500000000000000" pitchFamily="50" charset="-128"/>
                          <a:ea typeface="游ゴシック Medium" panose="020B0500000000000000" pitchFamily="50" charset="-128"/>
                        </a:rPr>
                        <a:t>Nozue</a:t>
                      </a:r>
                      <a:r>
                        <a:rPr kumimoji="1" lang="en-US" altLang="zh-TW" sz="2000" u="none" dirty="0" smtClean="0">
                          <a:latin typeface="游ゴシック Medium" panose="020B0500000000000000" pitchFamily="50" charset="-128"/>
                          <a:ea typeface="游ゴシック Medium" panose="020B0500000000000000" pitchFamily="50" charset="-128"/>
                        </a:rPr>
                        <a:t>)</a:t>
                      </a:r>
                      <a:endParaRPr lang="en-US" altLang="ja-JP" sz="2000" u="none" baseline="0" dirty="0" smtClean="0">
                        <a:latin typeface="游ゴシック Medium" panose="020B0500000000000000" pitchFamily="50" charset="-128"/>
                        <a:ea typeface="游ゴシック Medium"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u="none" baseline="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7234996"/>
                  </a:ext>
                </a:extLst>
              </a:tr>
              <a:tr h="308073">
                <a:tc>
                  <a:txBody>
                    <a:bodyPr/>
                    <a:lstStyle/>
                    <a:p>
                      <a:r>
                        <a:rPr kumimoji="1" lang="ja-JP" altLang="en-US" sz="2000" dirty="0" smtClean="0">
                          <a:latin typeface="游ゴシック Medium" panose="020B0500000000000000" pitchFamily="50" charset="-128"/>
                          <a:ea typeface="游ゴシック Medium" panose="020B0500000000000000" pitchFamily="50" charset="-128"/>
                        </a:rPr>
                        <a:t>秋</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pt-BR" altLang="zh-TW" sz="2000" u="none" dirty="0" smtClean="0">
                          <a:latin typeface="游ゴシック Medium" panose="020B0500000000000000" pitchFamily="50" charset="-128"/>
                          <a:ea typeface="游ゴシック Medium" panose="020B0500000000000000" pitchFamily="50" charset="-128"/>
                        </a:rPr>
                        <a:t>Hernandez Diaz de Leon Saul Abraham</a:t>
                      </a:r>
                      <a:endParaRPr lang="en-US" altLang="ja-JP" sz="2000" u="none" baseline="0" dirty="0" smtClean="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71878963"/>
                  </a:ext>
                </a:extLst>
              </a:tr>
              <a:tr h="392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a:latin typeface="游ゴシック Medium" panose="020B0500000000000000" pitchFamily="50" charset="-128"/>
                          <a:ea typeface="游ゴシック Medium" panose="020B0500000000000000" pitchFamily="50" charset="-128"/>
                        </a:rPr>
                        <a:t>D3</a:t>
                      </a:r>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000" u="none" baseline="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068598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smtClean="0">
                          <a:latin typeface="游ゴシック Medium" panose="020B0500000000000000" pitchFamily="50" charset="-128"/>
                          <a:ea typeface="游ゴシック Medium" panose="020B0500000000000000" pitchFamily="50" charset="-128"/>
                        </a:rPr>
                        <a:t>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u="none" dirty="0" smtClean="0">
                          <a:latin typeface="游ゴシック Medium" panose="020B0500000000000000" pitchFamily="50" charset="-128"/>
                          <a:ea typeface="游ゴシック Medium" panose="020B0500000000000000" pitchFamily="50" charset="-128"/>
                        </a:rPr>
                        <a:t>阮一桓       </a:t>
                      </a:r>
                      <a:r>
                        <a:rPr kumimoji="1" lang="en-US" altLang="ja-JP" sz="2000" u="none" dirty="0" smtClean="0">
                          <a:latin typeface="游ゴシック Medium" panose="020B0500000000000000" pitchFamily="50" charset="-128"/>
                          <a:ea typeface="游ゴシック Medium" panose="020B0500000000000000" pitchFamily="50" charset="-128"/>
                        </a:rPr>
                        <a:t>(</a:t>
                      </a:r>
                      <a:r>
                        <a:rPr kumimoji="1" lang="en-US" altLang="ja-JP" sz="2000" u="none" dirty="0" err="1" smtClean="0">
                          <a:latin typeface="游ゴシック Medium" panose="020B0500000000000000" pitchFamily="50" charset="-128"/>
                          <a:ea typeface="游ゴシック Medium" panose="020B0500000000000000" pitchFamily="50" charset="-128"/>
                        </a:rPr>
                        <a:t>Yihuan</a:t>
                      </a:r>
                      <a:r>
                        <a:rPr kumimoji="1" lang="en-US" altLang="ja-JP" sz="2000" u="none" dirty="0" smtClean="0">
                          <a:latin typeface="游ゴシック Medium" panose="020B0500000000000000" pitchFamily="50" charset="-128"/>
                          <a:ea typeface="游ゴシック Medium" panose="020B0500000000000000" pitchFamily="50" charset="-128"/>
                        </a:rPr>
                        <a:t> </a:t>
                      </a:r>
                      <a:r>
                        <a:rPr kumimoji="1" lang="en-US" altLang="ja-JP" sz="2000" u="none" dirty="0" err="1" smtClean="0">
                          <a:latin typeface="游ゴシック Medium" panose="020B0500000000000000" pitchFamily="50" charset="-128"/>
                          <a:ea typeface="游ゴシック Medium" panose="020B0500000000000000" pitchFamily="50" charset="-128"/>
                        </a:rPr>
                        <a:t>Ruan</a:t>
                      </a:r>
                      <a:r>
                        <a:rPr kumimoji="1" lang="en-US" altLang="ja-JP" sz="2000" u="none" dirty="0" smtClean="0">
                          <a:latin typeface="游ゴシック Medium" panose="020B0500000000000000" pitchFamily="50" charset="-128"/>
                          <a:ea typeface="游ゴシック Medium" panose="020B05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000" u="none" baseline="0" dirty="0" err="1" smtClean="0">
                          <a:latin typeface="游ゴシック Medium" panose="020B0500000000000000" pitchFamily="50" charset="-128"/>
                          <a:ea typeface="游ゴシック Medium" panose="020B0500000000000000" pitchFamily="50" charset="-128"/>
                        </a:rPr>
                        <a:t>Ketzallina</a:t>
                      </a:r>
                      <a:r>
                        <a:rPr lang="en-US" altLang="ja-JP" sz="2000" u="none" baseline="0" dirty="0" smtClean="0">
                          <a:latin typeface="游ゴシック Medium" panose="020B0500000000000000" pitchFamily="50" charset="-128"/>
                          <a:ea typeface="游ゴシック Medium" panose="020B0500000000000000" pitchFamily="50" charset="-128"/>
                        </a:rPr>
                        <a:t> Flores</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u="none" baseline="0" dirty="0" smtClean="0">
                          <a:latin typeface="游ゴシック Medium" panose="020B0500000000000000" pitchFamily="50" charset="-128"/>
                          <a:ea typeface="游ゴシック Medium" panose="020B0500000000000000" pitchFamily="50" charset="-128"/>
                        </a:rPr>
                        <a:t>陳彦含       </a:t>
                      </a:r>
                      <a:r>
                        <a:rPr lang="en-US" altLang="ja-JP" sz="2000" u="none" baseline="0" dirty="0" smtClean="0">
                          <a:latin typeface="游ゴシック Medium" panose="020B0500000000000000" pitchFamily="50" charset="-128"/>
                          <a:ea typeface="游ゴシック Medium" panose="020B0500000000000000" pitchFamily="50" charset="-128"/>
                        </a:rPr>
                        <a:t>(</a:t>
                      </a:r>
                      <a:r>
                        <a:rPr lang="en-US" altLang="ja-JP" sz="2000" u="none" baseline="0" dirty="0" err="1" smtClean="0">
                          <a:latin typeface="游ゴシック Medium" panose="020B0500000000000000" pitchFamily="50" charset="-128"/>
                          <a:ea typeface="游ゴシック Medium" panose="020B0500000000000000" pitchFamily="50" charset="-128"/>
                        </a:rPr>
                        <a:t>Yanhan</a:t>
                      </a:r>
                      <a:r>
                        <a:rPr lang="en-US" altLang="ja-JP" sz="2000" u="none" baseline="0" dirty="0" smtClean="0">
                          <a:latin typeface="游ゴシック Medium" panose="020B0500000000000000" pitchFamily="50" charset="-128"/>
                          <a:ea typeface="游ゴシック Medium" panose="020B0500000000000000" pitchFamily="50" charset="-128"/>
                        </a:rPr>
                        <a:t>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4470051"/>
                  </a:ext>
                </a:extLst>
              </a:tr>
              <a:tr h="370840">
                <a:tc>
                  <a:txBody>
                    <a:bodyPr/>
                    <a:lstStyle/>
                    <a:p>
                      <a:endParaRPr kumimoji="1" lang="ja-JP" altLang="en-US" sz="2000" dirty="0">
                        <a:latin typeface="游ゴシック Medium" panose="020B0500000000000000" pitchFamily="50" charset="-128"/>
                        <a:ea typeface="游ゴシック Medium"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a:latin typeface="游ゴシック Medium" panose="020B0500000000000000" pitchFamily="50" charset="-128"/>
                          <a:ea typeface="游ゴシック Medium" panose="020B0500000000000000" pitchFamily="50" charset="-128"/>
                        </a:rPr>
                        <a:t>大柳修慧    </a:t>
                      </a:r>
                      <a:r>
                        <a:rPr lang="en-US" altLang="ja-JP" sz="2000" dirty="0">
                          <a:latin typeface="游ゴシック Medium" panose="020B0500000000000000" pitchFamily="50" charset="-128"/>
                          <a:ea typeface="游ゴシック Medium" panose="020B0500000000000000" pitchFamily="50" charset="-128"/>
                        </a:rPr>
                        <a:t>(</a:t>
                      </a:r>
                      <a:r>
                        <a:rPr lang="en-US" altLang="ja-JP" sz="2000" dirty="0" err="1">
                          <a:latin typeface="游ゴシック Medium" panose="020B0500000000000000" pitchFamily="50" charset="-128"/>
                          <a:ea typeface="游ゴシック Medium" panose="020B0500000000000000" pitchFamily="50" charset="-128"/>
                        </a:rPr>
                        <a:t>Ohyanagi</a:t>
                      </a:r>
                      <a:r>
                        <a:rPr lang="en-US" altLang="ja-JP" sz="2000" dirty="0">
                          <a:latin typeface="游ゴシック Medium" panose="020B0500000000000000" pitchFamily="50" charset="-128"/>
                          <a:ea typeface="游ゴシック Medium" panose="020B05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9631804"/>
                  </a:ext>
                </a:extLst>
              </a:tr>
            </a:tbl>
          </a:graphicData>
        </a:graphic>
      </p:graphicFrame>
      <p:sp>
        <p:nvSpPr>
          <p:cNvPr id="4" name="正方形/長方形 3">
            <a:extLst>
              <a:ext uri="{FF2B5EF4-FFF2-40B4-BE49-F238E27FC236}">
                <a16:creationId xmlns:a16="http://schemas.microsoft.com/office/drawing/2014/main" id="{CE875584-7641-DD01-949B-EB9C8286ADCE}"/>
              </a:ext>
            </a:extLst>
          </p:cNvPr>
          <p:cNvSpPr/>
          <p:nvPr/>
        </p:nvSpPr>
        <p:spPr>
          <a:xfrm>
            <a:off x="1487488" y="5274988"/>
            <a:ext cx="2950016" cy="1477328"/>
          </a:xfrm>
          <a:prstGeom prst="rect">
            <a:avLst/>
          </a:prstGeom>
        </p:spPr>
        <p:txBody>
          <a:bodyPr wrap="square">
            <a:spAutoFit/>
          </a:bodyPr>
          <a:lstStyle/>
          <a:p>
            <a:r>
              <a:rPr lang="en-US" altLang="ja-JP" dirty="0" smtClean="0">
                <a:latin typeface="游ゴシック Medium" panose="020B0500000000000000" pitchFamily="50" charset="-128"/>
                <a:ea typeface="游ゴシック Medium" panose="020B0500000000000000" pitchFamily="50" charset="-128"/>
              </a:rPr>
              <a:t>Visiting students</a:t>
            </a:r>
            <a:r>
              <a:rPr lang="en-US" altLang="ja-JP" dirty="0">
                <a:latin typeface="游ゴシック Medium" panose="020B0500000000000000" pitchFamily="50" charset="-128"/>
                <a:ea typeface="游ゴシック Medium" panose="020B0500000000000000" pitchFamily="50" charset="-128"/>
              </a:rPr>
              <a:t>: </a:t>
            </a:r>
          </a:p>
          <a:p>
            <a:r>
              <a:rPr lang="en-US" altLang="ja-JP" smtClean="0">
                <a:latin typeface="游ゴシック Medium" panose="020B0500000000000000" pitchFamily="50" charset="-128"/>
                <a:ea typeface="游ゴシック Medium" panose="020B0500000000000000" pitchFamily="50" charset="-128"/>
              </a:rPr>
              <a:t>-   Zongbin</a:t>
            </a:r>
            <a:r>
              <a:rPr lang="en-US" altLang="ja-JP" dirty="0" smtClean="0">
                <a:latin typeface="游ゴシック Medium" panose="020B0500000000000000" pitchFamily="50" charset="-128"/>
                <a:ea typeface="游ゴシック Medium" panose="020B0500000000000000" pitchFamily="50" charset="-128"/>
              </a:rPr>
              <a:t> Wang</a:t>
            </a:r>
          </a:p>
          <a:p>
            <a:pPr marL="342900" indent="-342900">
              <a:buFontTx/>
              <a:buChar char="-"/>
            </a:pPr>
            <a:r>
              <a:rPr lang="en-US" altLang="ja-JP" dirty="0" err="1" smtClean="0">
                <a:latin typeface="游ゴシック Medium" panose="020B0500000000000000" pitchFamily="50" charset="-128"/>
                <a:ea typeface="游ゴシック Medium" panose="020B0500000000000000" pitchFamily="50" charset="-128"/>
              </a:rPr>
              <a:t>J</a:t>
            </a:r>
            <a:r>
              <a:rPr lang="en-US" altLang="ja-JP" dirty="0" err="1" smtClean="0"/>
              <a:t>iachuang</a:t>
            </a:r>
            <a:r>
              <a:rPr lang="en-US" altLang="ja-JP" dirty="0" smtClean="0"/>
              <a:t> </a:t>
            </a:r>
            <a:r>
              <a:rPr lang="en-US" altLang="ja-JP" dirty="0">
                <a:latin typeface="游ゴシック Medium" panose="020B0500000000000000" pitchFamily="50" charset="-128"/>
                <a:ea typeface="游ゴシック Medium" panose="020B0500000000000000" pitchFamily="50" charset="-128"/>
              </a:rPr>
              <a:t>Wang </a:t>
            </a:r>
            <a:endParaRPr lang="en-US" altLang="ja-JP" dirty="0" smtClean="0"/>
          </a:p>
          <a:p>
            <a:pPr marL="342900" indent="-342900">
              <a:buFontTx/>
              <a:buChar char="-"/>
            </a:pPr>
            <a:r>
              <a:rPr lang="en-US" altLang="ja-JP" dirty="0" smtClean="0">
                <a:latin typeface="游ゴシック Medium" panose="020B0500000000000000" pitchFamily="50" charset="-128"/>
                <a:ea typeface="游ゴシック Medium" panose="020B0500000000000000" pitchFamily="50" charset="-128"/>
              </a:rPr>
              <a:t>Chu Ma</a:t>
            </a:r>
          </a:p>
          <a:p>
            <a:pPr marL="342900" indent="-342900">
              <a:buFontTx/>
              <a:buChar char="-"/>
            </a:pPr>
            <a:r>
              <a:rPr lang="en-US" altLang="ja-JP" dirty="0" err="1" smtClean="0">
                <a:latin typeface="游ゴシック Medium" panose="020B0500000000000000" pitchFamily="50" charset="-128"/>
                <a:ea typeface="游ゴシック Medium" panose="020B0500000000000000" pitchFamily="50" charset="-128"/>
              </a:rPr>
              <a:t>Qiaomu</a:t>
            </a:r>
            <a:r>
              <a:rPr lang="ja-JP" altLang="en-US" dirty="0">
                <a:latin typeface="游ゴシック Medium" panose="020B0500000000000000" pitchFamily="50" charset="-128"/>
                <a:ea typeface="游ゴシック Medium" panose="020B0500000000000000" pitchFamily="50" charset="-128"/>
              </a:rPr>
              <a:t> </a:t>
            </a:r>
            <a:r>
              <a:rPr lang="en-US" altLang="ja-JP" dirty="0" smtClean="0">
                <a:latin typeface="游ゴシック Medium" panose="020B0500000000000000" pitchFamily="50" charset="-128"/>
                <a:ea typeface="游ゴシック Medium" panose="020B0500000000000000" pitchFamily="50" charset="-128"/>
              </a:rPr>
              <a:t>Luo</a:t>
            </a:r>
            <a:endParaRPr lang="ja-JP" altLang="en-US"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930640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071A5E9-FBE4-4F4D-84C7-95117AFF1BD0}"/>
              </a:ext>
            </a:extLst>
          </p:cNvPr>
          <p:cNvSpPr txBox="1"/>
          <p:nvPr/>
        </p:nvSpPr>
        <p:spPr>
          <a:xfrm>
            <a:off x="4132161" y="-9832"/>
            <a:ext cx="3466013" cy="523220"/>
          </a:xfrm>
          <a:prstGeom prst="rect">
            <a:avLst/>
          </a:prstGeom>
          <a:noFill/>
        </p:spPr>
        <p:txBody>
          <a:bodyPr wrap="none" rtlCol="0">
            <a:spAutoFit/>
          </a:bodyPr>
          <a:lstStyle/>
          <a:p>
            <a:r>
              <a:rPr lang="en-US" altLang="ja-JP" sz="2800" dirty="0" smtClean="0">
                <a:latin typeface="游ゴシック Medium" panose="020B0500000000000000" pitchFamily="50" charset="-128"/>
                <a:ea typeface="游ゴシック Medium" panose="020B0500000000000000" pitchFamily="50" charset="-128"/>
              </a:rPr>
              <a:t>2024 Fall </a:t>
            </a:r>
            <a:r>
              <a:rPr lang="en-US" altLang="ja-JP" sz="2800" dirty="0">
                <a:latin typeface="游ゴシック Medium" panose="020B0500000000000000" pitchFamily="50" charset="-128"/>
                <a:ea typeface="游ゴシック Medium" panose="020B0500000000000000" pitchFamily="50" charset="-128"/>
              </a:rPr>
              <a:t>Semester </a:t>
            </a:r>
            <a:endParaRPr lang="ja-JP" altLang="en-US" sz="2800" dirty="0">
              <a:latin typeface="游ゴシック Medium" panose="020B0500000000000000" pitchFamily="50" charset="-128"/>
              <a:ea typeface="游ゴシック Medium" panose="020B0500000000000000" pitchFamily="50" charset="-128"/>
            </a:endParaRPr>
          </a:p>
        </p:txBody>
      </p:sp>
      <p:graphicFrame>
        <p:nvGraphicFramePr>
          <p:cNvPr id="9" name="コンテンツ プレースホルダー 6">
            <a:extLst>
              <a:ext uri="{FF2B5EF4-FFF2-40B4-BE49-F238E27FC236}">
                <a16:creationId xmlns:a16="http://schemas.microsoft.com/office/drawing/2014/main" id="{5CD7F602-3619-4300-9B1D-A75C79D6C89F}"/>
              </a:ext>
            </a:extLst>
          </p:cNvPr>
          <p:cNvGraphicFramePr>
            <a:graphicFrameLocks noGrp="1"/>
          </p:cNvGraphicFramePr>
          <p:nvPr>
            <p:ph sz="half" idx="1"/>
            <p:extLst/>
          </p:nvPr>
        </p:nvGraphicFramePr>
        <p:xfrm>
          <a:off x="1775520" y="495836"/>
          <a:ext cx="8640961" cy="5852160"/>
        </p:xfrm>
        <a:graphic>
          <a:graphicData uri="http://schemas.openxmlformats.org/drawingml/2006/table">
            <a:tbl>
              <a:tblPr firstRow="1" bandRow="1">
                <a:tableStyleId>{073A0DAA-6AF3-43AB-8588-CEC1D06C72B9}</a:tableStyleId>
              </a:tblPr>
              <a:tblGrid>
                <a:gridCol w="548633">
                  <a:extLst>
                    <a:ext uri="{9D8B030D-6E8A-4147-A177-3AD203B41FA5}">
                      <a16:colId xmlns:a16="http://schemas.microsoft.com/office/drawing/2014/main" val="2711894614"/>
                    </a:ext>
                  </a:extLst>
                </a:gridCol>
                <a:gridCol w="548633">
                  <a:extLst>
                    <a:ext uri="{9D8B030D-6E8A-4147-A177-3AD203B41FA5}">
                      <a16:colId xmlns:a16="http://schemas.microsoft.com/office/drawing/2014/main" val="20000"/>
                    </a:ext>
                  </a:extLst>
                </a:gridCol>
                <a:gridCol w="480053">
                  <a:extLst>
                    <a:ext uri="{9D8B030D-6E8A-4147-A177-3AD203B41FA5}">
                      <a16:colId xmlns:a16="http://schemas.microsoft.com/office/drawing/2014/main" val="20001"/>
                    </a:ext>
                  </a:extLst>
                </a:gridCol>
                <a:gridCol w="1807057">
                  <a:extLst>
                    <a:ext uri="{9D8B030D-6E8A-4147-A177-3AD203B41FA5}">
                      <a16:colId xmlns:a16="http://schemas.microsoft.com/office/drawing/2014/main" val="20002"/>
                    </a:ext>
                  </a:extLst>
                </a:gridCol>
                <a:gridCol w="2584590">
                  <a:extLst>
                    <a:ext uri="{9D8B030D-6E8A-4147-A177-3AD203B41FA5}">
                      <a16:colId xmlns:a16="http://schemas.microsoft.com/office/drawing/2014/main" val="20003"/>
                    </a:ext>
                  </a:extLst>
                </a:gridCol>
                <a:gridCol w="2671995">
                  <a:extLst>
                    <a:ext uri="{9D8B030D-6E8A-4147-A177-3AD203B41FA5}">
                      <a16:colId xmlns:a16="http://schemas.microsoft.com/office/drawing/2014/main" val="4064491196"/>
                    </a:ext>
                  </a:extLst>
                </a:gridCol>
              </a:tblGrid>
              <a:tr h="350595">
                <a:tc>
                  <a:txBody>
                    <a:bodyPr/>
                    <a:lstStyle/>
                    <a:p>
                      <a:pPr algn="ctr"/>
                      <a:r>
                        <a:rPr kumimoji="1" lang="en-US" altLang="ja-JP" sz="1800" dirty="0">
                          <a:solidFill>
                            <a:schemeClr val="tx1"/>
                          </a:solidFill>
                          <a:latin typeface="游ゴシック Medium" panose="020B0500000000000000" pitchFamily="50" charset="-128"/>
                          <a:ea typeface="游ゴシック Medium" panose="020B0500000000000000" pitchFamily="50" charset="-128"/>
                        </a:rPr>
                        <a:t>#</a:t>
                      </a:r>
                      <a:endParaRPr kumimoji="1" lang="ja-JP" altLang="en-US" sz="1800" dirty="0">
                        <a:solidFill>
                          <a:schemeClr val="tx1"/>
                        </a:solidFill>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M</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D</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Event</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gridSpan="2">
                  <a:txBody>
                    <a:bodyPr/>
                    <a:lstStyle/>
                    <a:p>
                      <a:pPr algn="ctr"/>
                      <a:r>
                        <a:rPr kumimoji="1" lang="ja-JP" altLang="en-US" sz="1800" dirty="0">
                          <a:latin typeface="游ゴシック Medium" panose="020B0500000000000000" pitchFamily="50" charset="-128"/>
                          <a:ea typeface="游ゴシック Medium" panose="020B0500000000000000" pitchFamily="50" charset="-128"/>
                        </a:rPr>
                        <a:t>発表者</a:t>
                      </a:r>
                      <a:r>
                        <a:rPr kumimoji="1" lang="en-US" altLang="ja-JP" sz="1800" dirty="0">
                          <a:latin typeface="游ゴシック Medium" panose="020B0500000000000000" pitchFamily="50" charset="-128"/>
                          <a:ea typeface="游ゴシック Medium" panose="020B0500000000000000" pitchFamily="50" charset="-128"/>
                        </a:rPr>
                        <a:t>/speaker</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0">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10</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3</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游ゴシック Medium" panose="020B0500000000000000" pitchFamily="50" charset="-128"/>
                          <a:ea typeface="游ゴシック Medium" panose="020B0500000000000000" pitchFamily="50" charset="-128"/>
                        </a:rPr>
                        <a:t>Guidance</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游ゴシック Medium" panose="020B0500000000000000" pitchFamily="50" charset="-128"/>
                          <a:ea typeface="游ゴシック Medium" panose="020B0500000000000000" pitchFamily="50" charset="-128"/>
                        </a:rPr>
                        <a:t>Short guidance</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游ゴシック Medium" panose="020B0500000000000000" pitchFamily="50" charset="-128"/>
                          <a:ea typeface="游ゴシック Medium" panose="020B0500000000000000" pitchFamily="50" charset="-128"/>
                        </a:rPr>
                        <a:t>Chen</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5"/>
                  </a:ext>
                </a:extLst>
              </a:tr>
              <a:tr h="146957">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2</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10</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游ゴシック Medium" panose="020B0500000000000000" pitchFamily="50" charset="-128"/>
                          <a:ea typeface="游ゴシック Medium" panose="020B0500000000000000" pitchFamily="50" charset="-128"/>
                        </a:rPr>
                        <a:t>新</a:t>
                      </a:r>
                      <a:r>
                        <a:rPr kumimoji="1" lang="en-US" altLang="ja-JP" sz="1800" dirty="0" smtClean="0">
                          <a:latin typeface="游ゴシック Medium" panose="020B0500000000000000" pitchFamily="50" charset="-128"/>
                          <a:ea typeface="游ゴシック Medium" panose="020B0500000000000000" pitchFamily="50" charset="-128"/>
                        </a:rPr>
                        <a:t>M1</a:t>
                      </a:r>
                      <a:r>
                        <a:rPr kumimoji="1" lang="ja-JP" altLang="en-US" sz="1800" dirty="0" smtClean="0">
                          <a:latin typeface="游ゴシック Medium" panose="020B0500000000000000" pitchFamily="50" charset="-128"/>
                          <a:ea typeface="游ゴシック Medium" panose="020B0500000000000000" pitchFamily="50" charset="-128"/>
                        </a:rPr>
                        <a:t>自己紹介 </a:t>
                      </a:r>
                      <a:r>
                        <a:rPr kumimoji="1" lang="en-US" altLang="ja-JP" sz="1800" dirty="0" smtClean="0">
                          <a:latin typeface="游ゴシック Medium" panose="020B0500000000000000" pitchFamily="50" charset="-128"/>
                          <a:ea typeface="游ゴシック Medium" panose="020B0500000000000000" pitchFamily="50" charset="-128"/>
                        </a:rPr>
                        <a:t>Takeda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游ゴシック Medium" panose="020B0500000000000000" pitchFamily="50" charset="-128"/>
                          <a:ea typeface="游ゴシック Medium" panose="020B0500000000000000" pitchFamily="50" charset="-128"/>
                        </a:rPr>
                        <a:t>Ohyanagi</a:t>
                      </a: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6"/>
                  </a:ext>
                </a:extLst>
              </a:tr>
              <a:tr h="0">
                <a:tc>
                  <a:txBody>
                    <a:bodyPr/>
                    <a:lstStyle/>
                    <a:p>
                      <a:pPr algn="ctr"/>
                      <a:r>
                        <a:rPr kumimoji="1" lang="en-US" altLang="ja-JP" sz="1800" dirty="0">
                          <a:latin typeface="游ゴシック Medium" panose="020B0500000000000000" pitchFamily="50" charset="-128"/>
                          <a:ea typeface="游ゴシック Medium" panose="020B0500000000000000" pitchFamily="50" charset="-128"/>
                        </a:rPr>
                        <a:t>3</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17</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u="none" baseline="0" dirty="0" smtClean="0">
                          <a:latin typeface="游ゴシック Medium" panose="020B0500000000000000" pitchFamily="50" charset="-128"/>
                          <a:ea typeface="游ゴシック Medium" panose="020B0500000000000000" pitchFamily="50" charset="-128"/>
                        </a:rPr>
                        <a:t>(</a:t>
                      </a:r>
                      <a:r>
                        <a:rPr lang="ja-JP" altLang="en-US" sz="1800" u="none" baseline="0" dirty="0" smtClean="0">
                          <a:latin typeface="游ゴシック Medium" panose="020B0500000000000000" pitchFamily="50" charset="-128"/>
                          <a:ea typeface="游ゴシック Medium" panose="020B0500000000000000" pitchFamily="50" charset="-128"/>
                        </a:rPr>
                        <a:t>クリーン作戦</a:t>
                      </a:r>
                      <a:r>
                        <a:rPr lang="en-US" altLang="ja-JP" sz="1800" u="none" baseline="0" dirty="0" smtClean="0">
                          <a:latin typeface="游ゴシック Medium" panose="020B0500000000000000" pitchFamily="50" charset="-128"/>
                          <a:ea typeface="游ゴシック Medium" panose="020B0500000000000000" pitchFamily="50" charset="-128"/>
                        </a:rPr>
                        <a:t>)</a:t>
                      </a:r>
                      <a:endPar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u="none" baseline="0" dirty="0" smtClean="0">
                          <a:latin typeface="游ゴシック Medium" panose="020B0500000000000000" pitchFamily="50" charset="-128"/>
                          <a:ea typeface="游ゴシック Medium" panose="020B0500000000000000" pitchFamily="50" charset="-128"/>
                        </a:rPr>
                        <a:t>SSJ rehearsal</a:t>
                      </a:r>
                    </a:p>
                  </a:txBody>
                  <a:tcPr anchor="ctr"/>
                </a:tc>
                <a:tc>
                  <a:txBody>
                    <a:bodyPr/>
                    <a:lstStyle/>
                    <a:p>
                      <a:endParaRPr lang="ja-JP" altLang="en-US">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7"/>
                  </a:ext>
                </a:extLst>
              </a:tr>
              <a:tr h="142298">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rPr>
                        <a:t>(</a:t>
                      </a:r>
                      <a:r>
                        <a:rPr kumimoji="1" lang="ja-JP" altLang="en-US" sz="1800" u="none" dirty="0" smtClean="0">
                          <a:solidFill>
                            <a:schemeClr val="tx1"/>
                          </a:solidFill>
                          <a:latin typeface="游ゴシック Medium" panose="020B0500000000000000" pitchFamily="50" charset="-128"/>
                          <a:ea typeface="游ゴシック Medium" panose="020B0500000000000000" pitchFamily="50" charset="-128"/>
                        </a:rPr>
                        <a:t>避難訓練</a:t>
                      </a:r>
                      <a:r>
                        <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Ruan</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endParaRPr lang="ja-JP" altLang="en-US" dirty="0"/>
                    </a:p>
                  </a:txBody>
                  <a:tcPr anchor="ctr"/>
                </a:tc>
                <a:extLst>
                  <a:ext uri="{0D108BD9-81ED-4DB2-BD59-A6C34878D82A}">
                    <a16:rowId xmlns:a16="http://schemas.microsoft.com/office/drawing/2014/main" val="10008"/>
                  </a:ext>
                </a:extLst>
              </a:tr>
              <a:tr h="151743">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5</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31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strike="noStrike"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Flores</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09"/>
                  </a:ext>
                </a:extLst>
              </a:tr>
              <a:tr h="161188">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6</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7</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strike="noStrike"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游ゴシック Medium" panose="020B0500000000000000" pitchFamily="50" charset="-128"/>
                          <a:ea typeface="游ゴシック Medium" panose="020B0500000000000000" pitchFamily="50" charset="-128"/>
                        </a:rPr>
                        <a:t>Funabiki</a:t>
                      </a:r>
                      <a:endParaRPr kumimoji="1" lang="en-US" altLang="ja-JP"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0"/>
                  </a:ext>
                </a:extLst>
              </a:tr>
              <a:tr h="0">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u="none" dirty="0" err="1" smtClean="0">
                          <a:solidFill>
                            <a:schemeClr val="tx1"/>
                          </a:solidFill>
                          <a:latin typeface="游ゴシック Medium" panose="020B0500000000000000" pitchFamily="50" charset="-128"/>
                          <a:ea typeface="游ゴシック Medium" panose="020B0500000000000000" pitchFamily="50" charset="-128"/>
                        </a:rPr>
                        <a:t>Takayama</a:t>
                      </a:r>
                      <a:endPar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u="none" dirty="0" err="1" smtClean="0">
                          <a:solidFill>
                            <a:schemeClr val="tx1"/>
                          </a:solidFill>
                          <a:latin typeface="游ゴシック Medium" panose="020B0500000000000000" pitchFamily="50" charset="-128"/>
                          <a:ea typeface="游ゴシック Medium" panose="020B0500000000000000" pitchFamily="50" charset="-128"/>
                        </a:rPr>
                        <a:t>Miyazoe</a:t>
                      </a:r>
                      <a:endParaRPr kumimoji="1" lang="en-US" altLang="ja-JP" sz="1800" u="none" dirty="0" smtClean="0">
                        <a:solidFill>
                          <a:schemeClr val="tx1"/>
                        </a:solidFill>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1"/>
                  </a:ext>
                </a:extLst>
              </a:tr>
              <a:tr h="147422">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7</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游ゴシック Medium" panose="020B0500000000000000" pitchFamily="50" charset="-128"/>
                          <a:ea typeface="游ゴシック Medium" panose="020B0500000000000000" pitchFamily="50" charset="-128"/>
                        </a:rPr>
                        <a:t>(</a:t>
                      </a:r>
                      <a:r>
                        <a:rPr lang="en-US" altLang="ja-JP" sz="1800" dirty="0" smtClean="0">
                          <a:latin typeface="游ゴシック Medium" panose="020B0500000000000000" pitchFamily="50" charset="-128"/>
                          <a:ea typeface="游ゴシック Medium" panose="020B0500000000000000" pitchFamily="50" charset="-128"/>
                        </a:rPr>
                        <a:t>11</a:t>
                      </a:r>
                      <a:r>
                        <a:rPr lang="ja-JP" altLang="en-US" sz="1800" dirty="0" smtClean="0">
                          <a:latin typeface="游ゴシック Medium" panose="020B0500000000000000" pitchFamily="50" charset="-128"/>
                          <a:ea typeface="游ゴシック Medium" panose="020B0500000000000000" pitchFamily="50" charset="-128"/>
                        </a:rPr>
                        <a:t>月祭</a:t>
                      </a:r>
                      <a:r>
                        <a:rPr kumimoji="1" lang="en-US" altLang="ja-JP" sz="1800" dirty="0" smtClean="0">
                          <a:latin typeface="游ゴシック Medium" panose="020B0500000000000000" pitchFamily="50" charset="-128"/>
                          <a:ea typeface="游ゴシック Medium" panose="020B0500000000000000" pitchFamily="50" charset="-128"/>
                        </a:rPr>
                        <a:t>)</a:t>
                      </a: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Yoshimura</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2"/>
                  </a:ext>
                </a:extLst>
              </a:tr>
              <a:tr h="185556">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8</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28</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strike="noStrike"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Kuniyoshi</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Ishihara</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3"/>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9</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12</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5</a:t>
                      </a:r>
                      <a:endParaRPr kumimoji="1" lang="ja-JP" altLang="en-US" sz="1800" dirty="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Ito</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Hernandez</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4"/>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10</a:t>
                      </a:r>
                      <a:endParaRPr kumimoji="1" lang="en-US" altLang="ja-JP"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solidFill>
                            <a:schemeClr val="dk1"/>
                          </a:solidFill>
                          <a:latin typeface="游ゴシック Medium" panose="020B0500000000000000" pitchFamily="50" charset="-128"/>
                          <a:ea typeface="游ゴシック Medium" panose="020B0500000000000000" pitchFamily="50" charset="-128"/>
                        </a:rPr>
                        <a:t>12</a:t>
                      </a:r>
                      <a:endParaRPr kumimoji="1" lang="ja-JP" altLang="en-US" sz="1800" dirty="0">
                        <a:solidFill>
                          <a:schemeClr val="tx1"/>
                        </a:solidFill>
                        <a:latin typeface="游ゴシック Medium" panose="020B0500000000000000" pitchFamily="50" charset="-128"/>
                        <a:ea typeface="游ゴシック Medium" panose="020B0500000000000000" pitchFamily="50" charset="-128"/>
                      </a:endParaRPr>
                    </a:p>
                  </a:txBody>
                  <a:tcPr anchor="ctr"/>
                </a:tc>
                <a:tc>
                  <a:txBody>
                    <a:bodyPr/>
                    <a:lstStyle/>
                    <a:p>
                      <a:pPr algn="l"/>
                      <a:r>
                        <a:rPr kumimoji="1" lang="en-US" altLang="ja-JP" sz="1800" dirty="0" smtClean="0">
                          <a:latin typeface="游ゴシック Medium" panose="020B0500000000000000" pitchFamily="50" charset="-128"/>
                          <a:ea typeface="游ゴシック Medium" panose="020B0500000000000000" pitchFamily="50" charset="-128"/>
                        </a:rPr>
                        <a:t>(AGU)</a:t>
                      </a:r>
                      <a:endParaRPr kumimoji="1" lang="en-US" altLang="ja-JP"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smtClean="0">
                          <a:latin typeface="游ゴシック Medium" panose="020B0500000000000000" pitchFamily="50" charset="-128"/>
                          <a:ea typeface="游ゴシック Medium" panose="020B0500000000000000" pitchFamily="50" charset="-128"/>
                        </a:rPr>
                        <a:t>Abiru</a:t>
                      </a:r>
                      <a:endParaRPr lang="ja-JP" altLang="en-US" dirty="0" smtClean="0">
                        <a:latin typeface="游ゴシック Medium" panose="020B0500000000000000" pitchFamily="50" charset="-128"/>
                        <a:ea typeface="游ゴシック Medium" panose="020B05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Nishizawa</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5"/>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19</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err="1" smtClean="0">
                          <a:latin typeface="游ゴシック Medium" panose="020B0500000000000000" pitchFamily="50" charset="-128"/>
                          <a:ea typeface="游ゴシック Medium" panose="020B0500000000000000" pitchFamily="50" charset="-128"/>
                        </a:rPr>
                        <a:t>Norisugi</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err="1" smtClean="0">
                          <a:latin typeface="游ゴシック Medium" panose="020B0500000000000000" pitchFamily="50" charset="-128"/>
                          <a:ea typeface="游ゴシック Medium" panose="020B0500000000000000" pitchFamily="50" charset="-128"/>
                        </a:rPr>
                        <a:t>Nozue</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10016"/>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12</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26</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Koyama</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Koide</a:t>
                      </a:r>
                      <a:endParaRPr lang="ja-JP" altLang="en-US" sz="1800"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658009656"/>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13</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9</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r>
                        <a:rPr lang="en-US" altLang="ja-JP" sz="1800" dirty="0" smtClean="0">
                          <a:latin typeface="游ゴシック Medium" panose="020B0500000000000000" pitchFamily="50" charset="-128"/>
                          <a:ea typeface="游ゴシック Medium" panose="020B0500000000000000" pitchFamily="50" charset="-128"/>
                        </a:rPr>
                        <a:t>Takeda</a:t>
                      </a:r>
                      <a:endParaRPr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游ゴシック Medium" panose="020B0500000000000000" pitchFamily="50" charset="-128"/>
                          <a:ea typeface="游ゴシック Medium" panose="020B0500000000000000" pitchFamily="50" charset="-128"/>
                        </a:rPr>
                        <a:t>Komatsu</a:t>
                      </a:r>
                      <a:endParaRPr lang="ja-JP" altLang="en-US" sz="1800" dirty="0" smtClean="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3303990285"/>
                  </a:ext>
                </a:extLst>
              </a:tr>
              <a:tr h="0">
                <a:tc>
                  <a:txBody>
                    <a:bodyPr/>
                    <a:lstStyle/>
                    <a:p>
                      <a:pPr algn="ctr"/>
                      <a:r>
                        <a:rPr kumimoji="1" lang="en-US" altLang="ja-JP" sz="1800" dirty="0" smtClean="0">
                          <a:latin typeface="游ゴシック Medium" panose="020B0500000000000000" pitchFamily="50" charset="-128"/>
                          <a:ea typeface="游ゴシック Medium" panose="020B0500000000000000" pitchFamily="50" charset="-128"/>
                        </a:rPr>
                        <a:t>14</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noFill/>
                  </a:tcPr>
                </a:tc>
                <a:tc>
                  <a:txBody>
                    <a:bodyPr/>
                    <a:lstStyle/>
                    <a:p>
                      <a:pPr algn="ct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r"/>
                      <a:r>
                        <a:rPr kumimoji="1" lang="en-US" altLang="ja-JP" sz="1800" dirty="0" smtClean="0">
                          <a:latin typeface="游ゴシック Medium" panose="020B0500000000000000" pitchFamily="50" charset="-128"/>
                          <a:ea typeface="游ゴシック Medium" panose="020B0500000000000000" pitchFamily="50" charset="-128"/>
                        </a:rPr>
                        <a:t>16</a:t>
                      </a:r>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algn="l"/>
                      <a:endParaRPr kumimoji="1" lang="ja-JP" altLang="en-US" sz="1800" dirty="0">
                        <a:latin typeface="游ゴシック Medium" panose="020B0500000000000000" pitchFamily="50" charset="-128"/>
                        <a:ea typeface="游ゴシック Medium" panose="020B05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smtClean="0">
                          <a:latin typeface="游ゴシック Medium" panose="020B0500000000000000" pitchFamily="50" charset="-128"/>
                          <a:ea typeface="游ゴシック Medium" panose="020B0500000000000000" pitchFamily="50" charset="-128"/>
                        </a:rPr>
                        <a:t>[Backup]</a:t>
                      </a:r>
                      <a:endParaRPr lang="ja-JP" altLang="en-US" dirty="0" smtClean="0">
                        <a:latin typeface="游ゴシック Medium" panose="020B0500000000000000" pitchFamily="50" charset="-128"/>
                        <a:ea typeface="游ゴシック Medium" panose="020B0500000000000000" pitchFamily="50" charset="-128"/>
                      </a:endParaRPr>
                    </a:p>
                  </a:txBody>
                  <a:tcPr anchor="ctr"/>
                </a:tc>
                <a:tc>
                  <a:txBody>
                    <a:bodyPr/>
                    <a:lstStyle/>
                    <a:p>
                      <a:endParaRPr lang="ja-JP" altLang="en-US" dirty="0">
                        <a:latin typeface="游ゴシック Medium" panose="020B0500000000000000" pitchFamily="50" charset="-128"/>
                        <a:ea typeface="游ゴシック Medium" panose="020B0500000000000000" pitchFamily="50" charset="-128"/>
                      </a:endParaRPr>
                    </a:p>
                  </a:txBody>
                  <a:tcPr anchor="ctr"/>
                </a:tc>
                <a:extLst>
                  <a:ext uri="{0D108BD9-81ED-4DB2-BD59-A6C34878D82A}">
                    <a16:rowId xmlns:a16="http://schemas.microsoft.com/office/drawing/2014/main" val="2855693820"/>
                  </a:ext>
                </a:extLst>
              </a:tr>
            </a:tbl>
          </a:graphicData>
        </a:graphic>
      </p:graphicFrame>
    </p:spTree>
    <p:extLst>
      <p:ext uri="{BB962C8B-B14F-4D97-AF65-F5344CB8AC3E}">
        <p14:creationId xmlns:p14="http://schemas.microsoft.com/office/powerpoint/2010/main" val="330542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775520" y="44624"/>
            <a:ext cx="8568952" cy="998984"/>
          </a:xfrm>
        </p:spPr>
        <p:txBody>
          <a:bodyPr>
            <a:normAutofit/>
          </a:bodyPr>
          <a:lstStyle/>
          <a:p>
            <a:r>
              <a:rPr lang="ja-JP" altLang="en-US" sz="2800" dirty="0">
                <a:latin typeface="游ゴシック Medium" panose="020B0500000000000000" pitchFamily="50" charset="-128"/>
                <a:ea typeface="游ゴシック Medium" panose="020B0500000000000000" pitchFamily="50" charset="-128"/>
              </a:rPr>
              <a:t>地震学ゼミナール</a:t>
            </a:r>
            <a:r>
              <a:rPr lang="en-US" altLang="ja-JP" sz="2800" dirty="0">
                <a:latin typeface="游ゴシック Medium" panose="020B0500000000000000" pitchFamily="50" charset="-128"/>
                <a:ea typeface="游ゴシック Medium" panose="020B0500000000000000" pitchFamily="50" charset="-128"/>
              </a:rPr>
              <a:t>Ⅳ </a:t>
            </a:r>
            <a:r>
              <a:rPr lang="ja-JP" altLang="en-US" sz="2800" dirty="0" smtClean="0">
                <a:latin typeface="游ゴシック Medium" panose="020B0500000000000000" pitchFamily="50" charset="-128"/>
                <a:ea typeface="游ゴシック Medium" panose="020B0500000000000000" pitchFamily="50" charset="-128"/>
              </a:rPr>
              <a:t>（</a:t>
            </a:r>
            <a:r>
              <a:rPr lang="ja-JP" altLang="en-US" sz="2800" dirty="0">
                <a:latin typeface="游ゴシック Medium" panose="020B0500000000000000" pitchFamily="50" charset="-128"/>
                <a:ea typeface="游ゴシック Medium" panose="020B0500000000000000" pitchFamily="50" charset="-128"/>
              </a:rPr>
              <a:t>通称：うなぎセミナー）概要</a:t>
            </a:r>
            <a:r>
              <a:rPr lang="en-US" altLang="ja-JP" sz="2800" dirty="0">
                <a:latin typeface="游ゴシック Medium" panose="020B0500000000000000" pitchFamily="50" charset="-128"/>
                <a:ea typeface="游ゴシック Medium" panose="020B0500000000000000" pitchFamily="50" charset="-128"/>
              </a:rPr>
              <a:t/>
            </a:r>
            <a:br>
              <a:rPr lang="en-US" altLang="ja-JP" sz="2800" dirty="0">
                <a:latin typeface="游ゴシック Medium" panose="020B0500000000000000" pitchFamily="50" charset="-128"/>
                <a:ea typeface="游ゴシック Medium" panose="020B0500000000000000" pitchFamily="50" charset="-128"/>
              </a:rPr>
            </a:br>
            <a:r>
              <a:rPr lang="en-US" altLang="ja-JP" sz="2800" dirty="0">
                <a:latin typeface="游ゴシック Medium" panose="020B0500000000000000" pitchFamily="50" charset="-128"/>
                <a:ea typeface="游ゴシック Medium" panose="020B0500000000000000" pitchFamily="50" charset="-128"/>
              </a:rPr>
              <a:t>Seminar on Seismology IV </a:t>
            </a:r>
            <a:r>
              <a:rPr lang="en-US" altLang="ja-JP" sz="2700" dirty="0" smtClean="0">
                <a:latin typeface="游ゴシック Medium" panose="020B0500000000000000" pitchFamily="50" charset="-128"/>
                <a:ea typeface="游ゴシック Medium" panose="020B0500000000000000" pitchFamily="50" charset="-128"/>
              </a:rPr>
              <a:t>(</a:t>
            </a:r>
            <a:r>
              <a:rPr lang="en-US" altLang="ja-JP" sz="2700" dirty="0" err="1">
                <a:latin typeface="游ゴシック Medium" panose="020B0500000000000000" pitchFamily="50" charset="-128"/>
                <a:ea typeface="游ゴシック Medium" panose="020B0500000000000000" pitchFamily="50" charset="-128"/>
              </a:rPr>
              <a:t>a.k.a</a:t>
            </a:r>
            <a:r>
              <a:rPr lang="en-US" altLang="ja-JP" sz="2700" dirty="0">
                <a:latin typeface="游ゴシック Medium" panose="020B0500000000000000" pitchFamily="50" charset="-128"/>
                <a:ea typeface="游ゴシック Medium" panose="020B0500000000000000" pitchFamily="50" charset="-128"/>
              </a:rPr>
              <a:t> Unagi seminar)</a:t>
            </a:r>
            <a:endParaRPr lang="ja-JP" altLang="en-US" sz="2800" dirty="0">
              <a:latin typeface="游ゴシック Medium" panose="020B0500000000000000" pitchFamily="50" charset="-128"/>
              <a:ea typeface="游ゴシック Medium" panose="020B0500000000000000" pitchFamily="50" charset="-128"/>
            </a:endParaRPr>
          </a:p>
        </p:txBody>
      </p:sp>
      <p:sp>
        <p:nvSpPr>
          <p:cNvPr id="5" name="コンテンツ プレースホルダ 4"/>
          <p:cNvSpPr>
            <a:spLocks noGrp="1"/>
          </p:cNvSpPr>
          <p:nvPr>
            <p:ph idx="1"/>
          </p:nvPr>
        </p:nvSpPr>
        <p:spPr>
          <a:xfrm>
            <a:off x="1055440" y="1124744"/>
            <a:ext cx="10225136" cy="5472608"/>
          </a:xfrm>
        </p:spPr>
        <p:txBody>
          <a:bodyPr>
            <a:normAutofit fontScale="92500" lnSpcReduction="20000"/>
          </a:bodyPr>
          <a:lstStyle/>
          <a:p>
            <a:r>
              <a:rPr lang="ja-JP" altLang="en-US" sz="2400" dirty="0">
                <a:latin typeface="游ゴシック Medium" panose="020B0500000000000000" pitchFamily="50" charset="-128"/>
                <a:ea typeface="游ゴシック Medium" panose="020B0500000000000000" pitchFamily="50" charset="-128"/>
              </a:rPr>
              <a:t>時間：毎週木曜日　午後</a:t>
            </a:r>
            <a:r>
              <a:rPr lang="en-US" altLang="ja-JP" sz="2400" dirty="0">
                <a:latin typeface="游ゴシック Medium" panose="020B0500000000000000" pitchFamily="50" charset="-128"/>
                <a:ea typeface="游ゴシック Medium" panose="020B0500000000000000" pitchFamily="50" charset="-128"/>
              </a:rPr>
              <a:t>1</a:t>
            </a:r>
            <a:r>
              <a:rPr lang="ja-JP" altLang="en-US" sz="2400" dirty="0" smtClean="0">
                <a:latin typeface="游ゴシック Medium" panose="020B0500000000000000" pitchFamily="50" charset="-128"/>
                <a:ea typeface="游ゴシック Medium" panose="020B0500000000000000" pitchFamily="50" charset="-128"/>
              </a:rPr>
              <a:t>時</a:t>
            </a:r>
            <a:r>
              <a:rPr lang="en-US" altLang="ja-JP" sz="2400" dirty="0" smtClean="0">
                <a:latin typeface="游ゴシック Medium" panose="020B0500000000000000" pitchFamily="50" charset="-128"/>
                <a:ea typeface="游ゴシック Medium" panose="020B0500000000000000" pitchFamily="50" charset="-128"/>
              </a:rPr>
              <a:t>30</a:t>
            </a:r>
            <a:r>
              <a:rPr lang="ja-JP" altLang="en-US" sz="2400" dirty="0" smtClean="0">
                <a:latin typeface="游ゴシック Medium" panose="020B0500000000000000" pitchFamily="50" charset="-128"/>
                <a:ea typeface="游ゴシック Medium" panose="020B0500000000000000" pitchFamily="50" charset="-128"/>
              </a:rPr>
              <a:t>分</a:t>
            </a:r>
            <a:r>
              <a:rPr lang="ja-JP" altLang="en-US" sz="2400" dirty="0">
                <a:latin typeface="游ゴシック Medium" panose="020B0500000000000000" pitchFamily="50" charset="-128"/>
                <a:ea typeface="游ゴシック Medium" panose="020B0500000000000000" pitchFamily="50" charset="-128"/>
              </a:rPr>
              <a:t>～４時</a:t>
            </a:r>
            <a:r>
              <a:rPr lang="en-US" altLang="ja-JP" sz="2400" dirty="0">
                <a:latin typeface="游ゴシック Medium" panose="020B0500000000000000" pitchFamily="50" charset="-128"/>
                <a:ea typeface="游ゴシック Medium" panose="020B0500000000000000" pitchFamily="50" charset="-128"/>
              </a:rPr>
              <a:t>30</a:t>
            </a:r>
            <a:r>
              <a:rPr lang="ja-JP" altLang="en-US" sz="2400" dirty="0">
                <a:latin typeface="游ゴシック Medium" panose="020B0500000000000000" pitchFamily="50" charset="-128"/>
                <a:ea typeface="游ゴシック Medium" panose="020B0500000000000000" pitchFamily="50" charset="-128"/>
              </a:rPr>
              <a:t>分</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場所：</a:t>
            </a:r>
            <a:r>
              <a:rPr lang="en-US" altLang="ja-JP" sz="2400" b="1" dirty="0">
                <a:latin typeface="游ゴシック Medium" panose="020B0500000000000000" pitchFamily="50" charset="-128"/>
                <a:ea typeface="游ゴシック Medium" panose="020B0500000000000000" pitchFamily="50" charset="-128"/>
              </a:rPr>
              <a:t>E-232D</a:t>
            </a:r>
            <a:r>
              <a:rPr lang="ja-JP" altLang="en-US" sz="2400" dirty="0">
                <a:latin typeface="游ゴシック Medium" panose="020B0500000000000000" pitchFamily="50" charset="-128"/>
                <a:ea typeface="游ゴシック Medium" panose="020B0500000000000000" pitchFamily="50" charset="-128"/>
              </a:rPr>
              <a:t>セミナー室</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各自の修論または博論の研究について発表し議論を行う。</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単位</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修士のみ</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a:t>
            </a:r>
            <a:r>
              <a:rPr lang="en-US" altLang="ja-JP" sz="2400" b="1" dirty="0">
                <a:latin typeface="游ゴシック Medium" panose="020B0500000000000000" pitchFamily="50" charset="-128"/>
                <a:ea typeface="游ゴシック Medium" panose="020B0500000000000000" pitchFamily="50" charset="-128"/>
              </a:rPr>
              <a:t>2</a:t>
            </a:r>
            <a:r>
              <a:rPr lang="ja-JP" altLang="en-US" sz="2400" dirty="0">
                <a:latin typeface="游ゴシック Medium" panose="020B0500000000000000" pitchFamily="50" charset="-128"/>
                <a:ea typeface="游ゴシック Medium" panose="020B0500000000000000" pitchFamily="50" charset="-128"/>
              </a:rPr>
              <a:t>単位</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評価</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修士のみ</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：発表点と平常点による</a:t>
            </a:r>
            <a:r>
              <a:rPr lang="ja-JP" altLang="en-US" sz="2400" dirty="0">
                <a:solidFill>
                  <a:srgbClr val="FF0000"/>
                </a:solidFill>
                <a:latin typeface="游ゴシック Medium" panose="020B0500000000000000" pitchFamily="50" charset="-128"/>
                <a:ea typeface="游ゴシック Medium" panose="020B0500000000000000" pitchFamily="50" charset="-128"/>
              </a:rPr>
              <a:t>素点評価</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世話人：</a:t>
            </a:r>
            <a:r>
              <a:rPr lang="en-US" altLang="ja-JP" sz="2400" dirty="0">
                <a:latin typeface="游ゴシック Medium" panose="020B0500000000000000" pitchFamily="50" charset="-128"/>
                <a:ea typeface="游ゴシック Medium" panose="020B0500000000000000" pitchFamily="50" charset="-128"/>
              </a:rPr>
              <a:t>(</a:t>
            </a:r>
            <a:r>
              <a:rPr lang="ja-JP" altLang="en-US" sz="2400" dirty="0">
                <a:latin typeface="游ゴシック Medium" panose="020B0500000000000000" pitchFamily="50" charset="-128"/>
                <a:ea typeface="游ゴシック Medium" panose="020B0500000000000000" pitchFamily="50" charset="-128"/>
              </a:rPr>
              <a:t>教員</a:t>
            </a:r>
            <a:r>
              <a:rPr lang="en-US" altLang="ja-JP" sz="2400" dirty="0" smtClean="0">
                <a:latin typeface="游ゴシック Medium" panose="020B0500000000000000" pitchFamily="50" charset="-128"/>
                <a:ea typeface="游ゴシック Medium" panose="020B0500000000000000" pitchFamily="50" charset="-128"/>
              </a:rPr>
              <a:t>) Masumi Yamada(</a:t>
            </a:r>
            <a:r>
              <a:rPr lang="ja-JP" altLang="en-US" sz="2400" dirty="0">
                <a:latin typeface="游ゴシック Medium" panose="020B0500000000000000" pitchFamily="50" charset="-128"/>
                <a:ea typeface="游ゴシック Medium" panose="020B0500000000000000" pitchFamily="50" charset="-128"/>
              </a:rPr>
              <a:t>学生</a:t>
            </a:r>
            <a:r>
              <a:rPr lang="en-US" altLang="ja-JP" sz="2400" dirty="0" smtClean="0">
                <a:latin typeface="游ゴシック Medium" panose="020B0500000000000000" pitchFamily="50" charset="-128"/>
                <a:ea typeface="游ゴシック Medium" panose="020B0500000000000000" pitchFamily="50" charset="-128"/>
              </a:rPr>
              <a:t>) </a:t>
            </a:r>
            <a:r>
              <a:rPr lang="en-US" altLang="ja-JP" sz="2400" dirty="0" err="1" smtClean="0">
                <a:latin typeface="游ゴシック Medium" panose="020B0500000000000000" pitchFamily="50" charset="-128"/>
                <a:ea typeface="游ゴシック Medium" panose="020B0500000000000000" pitchFamily="50" charset="-128"/>
              </a:rPr>
              <a:t>Yanhan</a:t>
            </a:r>
            <a:r>
              <a:rPr lang="en-US" altLang="ja-JP" sz="2400" dirty="0" smtClean="0">
                <a:latin typeface="游ゴシック Medium" panose="020B0500000000000000" pitchFamily="50" charset="-128"/>
                <a:ea typeface="游ゴシック Medium" panose="020B0500000000000000" pitchFamily="50" charset="-128"/>
              </a:rPr>
              <a:t> Chen</a:t>
            </a:r>
            <a:r>
              <a:rPr lang="ja-JP" altLang="en-US" sz="2400" dirty="0" smtClean="0">
                <a:latin typeface="游ゴシック Medium" panose="020B0500000000000000" pitchFamily="50" charset="-128"/>
                <a:ea typeface="游ゴシック Medium" panose="020B0500000000000000" pitchFamily="50" charset="-128"/>
              </a:rPr>
              <a:t> </a:t>
            </a:r>
            <a:endParaRPr lang="en-US" altLang="ja-JP" sz="2400" dirty="0">
              <a:latin typeface="游ゴシック Medium" panose="020B0500000000000000" pitchFamily="50" charset="-128"/>
              <a:ea typeface="游ゴシック Medium" panose="020B0500000000000000" pitchFamily="50" charset="-128"/>
            </a:endParaRPr>
          </a:p>
          <a:p>
            <a:r>
              <a:rPr lang="ja-JP" altLang="en-US" sz="2400" dirty="0">
                <a:latin typeface="游ゴシック Medium" panose="020B0500000000000000" pitchFamily="50" charset="-128"/>
                <a:ea typeface="游ゴシック Medium" panose="020B0500000000000000" pitchFamily="50" charset="-128"/>
              </a:rPr>
              <a:t>セミナー用</a:t>
            </a:r>
            <a:r>
              <a:rPr lang="en-US" altLang="ja-JP" sz="2400" dirty="0">
                <a:latin typeface="游ゴシック Medium" panose="020B0500000000000000" pitchFamily="50" charset="-128"/>
                <a:ea typeface="游ゴシック Medium" panose="020B0500000000000000" pitchFamily="50" charset="-128"/>
              </a:rPr>
              <a:t>ML: unagi-seminar@mail2.adm.kyoto-u.ac.jp</a:t>
            </a:r>
          </a:p>
          <a:p>
            <a:endParaRPr lang="en-US" altLang="ja-JP" sz="2400" dirty="0">
              <a:latin typeface="游ゴシック Medium" panose="020B0500000000000000" pitchFamily="50" charset="-128"/>
              <a:ea typeface="游ゴシック Medium" panose="020B0500000000000000" pitchFamily="50" charset="-128"/>
            </a:endParaRPr>
          </a:p>
          <a:p>
            <a:r>
              <a:rPr lang="en-US" altLang="ja-JP" sz="2400" dirty="0">
                <a:latin typeface="游ゴシック Medium" panose="020B0500000000000000" pitchFamily="50" charset="-128"/>
                <a:ea typeface="游ゴシック Medium" panose="020B0500000000000000" pitchFamily="50" charset="-128"/>
              </a:rPr>
              <a:t>Time: </a:t>
            </a:r>
            <a:r>
              <a:rPr lang="en-US" altLang="ja-JP" sz="2400" dirty="0" smtClean="0">
                <a:latin typeface="游ゴシック Medium" panose="020B0500000000000000" pitchFamily="50" charset="-128"/>
                <a:ea typeface="游ゴシック Medium" panose="020B0500000000000000" pitchFamily="50" charset="-128"/>
              </a:rPr>
              <a:t>1:30pm—4:30 </a:t>
            </a:r>
            <a:r>
              <a:rPr lang="en-US" altLang="ja-JP" sz="2400" dirty="0">
                <a:latin typeface="游ゴシック Medium" panose="020B0500000000000000" pitchFamily="50" charset="-128"/>
                <a:ea typeface="游ゴシック Medium" panose="020B0500000000000000" pitchFamily="50" charset="-128"/>
              </a:rPr>
              <a:t>pm, every Thu </a:t>
            </a:r>
          </a:p>
          <a:p>
            <a:r>
              <a:rPr lang="en-US" altLang="ja-JP" sz="2400" dirty="0">
                <a:latin typeface="游ゴシック Medium" panose="020B0500000000000000" pitchFamily="50" charset="-128"/>
                <a:ea typeface="游ゴシック Medium" panose="020B0500000000000000" pitchFamily="50" charset="-128"/>
              </a:rPr>
              <a:t>Place: </a:t>
            </a:r>
            <a:r>
              <a:rPr lang="en-US" altLang="ja-JP" sz="2400" b="1" dirty="0">
                <a:latin typeface="游ゴシック Medium" panose="020B0500000000000000" pitchFamily="50" charset="-128"/>
                <a:ea typeface="游ゴシック Medium" panose="020B0500000000000000" pitchFamily="50" charset="-128"/>
              </a:rPr>
              <a:t>Seminar room</a:t>
            </a:r>
            <a:r>
              <a:rPr lang="en-US" altLang="ja-JP" sz="2400" dirty="0">
                <a:latin typeface="游ゴシック Medium" panose="020B0500000000000000" pitchFamily="50" charset="-128"/>
                <a:ea typeface="游ゴシック Medium" panose="020B0500000000000000" pitchFamily="50" charset="-128"/>
              </a:rPr>
              <a:t> </a:t>
            </a:r>
            <a:r>
              <a:rPr lang="en-US" altLang="ja-JP" sz="2400" b="1" dirty="0">
                <a:latin typeface="游ゴシック Medium" panose="020B0500000000000000" pitchFamily="50" charset="-128"/>
                <a:ea typeface="游ゴシック Medium" panose="020B0500000000000000" pitchFamily="50" charset="-128"/>
              </a:rPr>
              <a:t>E-232D </a:t>
            </a:r>
            <a:r>
              <a:rPr lang="en-US" altLang="ja-JP" sz="2400" dirty="0">
                <a:latin typeface="游ゴシック Medium" panose="020B0500000000000000" pitchFamily="50" charset="-128"/>
                <a:ea typeface="游ゴシック Medium" panose="020B0500000000000000" pitchFamily="50" charset="-128"/>
              </a:rPr>
              <a:t>(broadcasted via </a:t>
            </a:r>
            <a:r>
              <a:rPr lang="en-US" altLang="ja-JP" sz="2400" b="1" dirty="0">
                <a:latin typeface="游ゴシック Medium" panose="020B0500000000000000" pitchFamily="50" charset="-128"/>
                <a:ea typeface="游ゴシック Medium" panose="020B0500000000000000" pitchFamily="50" charset="-128"/>
              </a:rPr>
              <a:t>zoom</a:t>
            </a:r>
            <a:r>
              <a:rPr lang="en-US" altLang="ja-JP" sz="2400" dirty="0">
                <a:latin typeface="游ゴシック Medium" panose="020B0500000000000000" pitchFamily="50" charset="-128"/>
                <a:ea typeface="游ゴシック Medium" panose="020B0500000000000000" pitchFamily="50" charset="-128"/>
              </a:rPr>
              <a:t>)</a:t>
            </a:r>
          </a:p>
          <a:p>
            <a:r>
              <a:rPr lang="en-US" altLang="ja-JP" sz="2400" dirty="0">
                <a:latin typeface="游ゴシック Medium" panose="020B0500000000000000" pitchFamily="50" charset="-128"/>
                <a:ea typeface="游ゴシック Medium" panose="020B0500000000000000" pitchFamily="50" charset="-128"/>
              </a:rPr>
              <a:t>A weekly seminar for students to present their conducting research</a:t>
            </a:r>
          </a:p>
          <a:p>
            <a:r>
              <a:rPr lang="en-US" altLang="ja-JP" sz="2400" dirty="0">
                <a:latin typeface="游ゴシック Medium" panose="020B0500000000000000" pitchFamily="50" charset="-128"/>
                <a:ea typeface="游ゴシック Medium" panose="020B0500000000000000" pitchFamily="50" charset="-128"/>
              </a:rPr>
              <a:t>Credit (Master Course): </a:t>
            </a:r>
            <a:r>
              <a:rPr lang="en-US" altLang="ja-JP" sz="2400" b="1" dirty="0">
                <a:latin typeface="游ゴシック Medium" panose="020B0500000000000000" pitchFamily="50" charset="-128"/>
                <a:ea typeface="游ゴシック Medium" panose="020B0500000000000000" pitchFamily="50" charset="-128"/>
              </a:rPr>
              <a:t>2</a:t>
            </a:r>
          </a:p>
          <a:p>
            <a:pPr marL="0" indent="0">
              <a:buNone/>
            </a:pPr>
            <a:r>
              <a:rPr lang="ja-JP" altLang="en-US" sz="2400" dirty="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Score</a:t>
            </a:r>
            <a:r>
              <a:rPr lang="ja-JP" altLang="en-US" sz="2400" dirty="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based on presentation and performance</a:t>
            </a:r>
          </a:p>
          <a:p>
            <a:r>
              <a:rPr lang="en-US" altLang="ja-JP" sz="2400" dirty="0">
                <a:latin typeface="游ゴシック Medium" panose="020B0500000000000000" pitchFamily="50" charset="-128"/>
                <a:ea typeface="游ゴシック Medium" panose="020B0500000000000000" pitchFamily="50" charset="-128"/>
              </a:rPr>
              <a:t>Facilitators:</a:t>
            </a:r>
          </a:p>
          <a:p>
            <a:pPr marL="0" indent="0">
              <a:buNone/>
            </a:pPr>
            <a:r>
              <a:rPr lang="ja-JP" altLang="en-US" sz="2400" dirty="0">
                <a:latin typeface="游ゴシック Medium" panose="020B0500000000000000" pitchFamily="50" charset="-128"/>
                <a:ea typeface="游ゴシック Medium" panose="020B0500000000000000" pitchFamily="50" charset="-128"/>
              </a:rPr>
              <a:t>　</a:t>
            </a:r>
            <a:r>
              <a:rPr lang="en-US" altLang="ja-JP" sz="2400" dirty="0" smtClean="0">
                <a:latin typeface="游ゴシック Medium" panose="020B0500000000000000" pitchFamily="50" charset="-128"/>
                <a:ea typeface="游ゴシック Medium" panose="020B0500000000000000" pitchFamily="50" charset="-128"/>
              </a:rPr>
              <a:t>Masumi Yamada: </a:t>
            </a:r>
            <a:r>
              <a:rPr lang="en-US" altLang="ja-JP" sz="2400" dirty="0" smtClean="0">
                <a:latin typeface="游ゴシック Medium" panose="020B0500000000000000" pitchFamily="50" charset="-128"/>
                <a:ea typeface="游ゴシック Medium" panose="020B0500000000000000" pitchFamily="50" charset="-128"/>
                <a:hlinkClick r:id="rId3"/>
              </a:rPr>
              <a:t>masumi@eqh.dpri.Kyoto-u.ac.jp</a:t>
            </a:r>
            <a:endParaRPr lang="en-US" altLang="ja-JP" sz="2400" dirty="0" smtClean="0">
              <a:latin typeface="游ゴシック Medium" panose="020B0500000000000000" pitchFamily="50" charset="-128"/>
              <a:ea typeface="游ゴシック Medium" panose="020B0500000000000000" pitchFamily="50" charset="-128"/>
            </a:endParaRPr>
          </a:p>
          <a:p>
            <a:pPr marL="0" indent="0">
              <a:buNone/>
            </a:pPr>
            <a:r>
              <a:rPr lang="en-US" altLang="ja-JP" sz="2400" dirty="0">
                <a:latin typeface="游ゴシック Medium" panose="020B0500000000000000" pitchFamily="50" charset="-128"/>
                <a:ea typeface="游ゴシック Medium" panose="020B0500000000000000" pitchFamily="50" charset="-128"/>
              </a:rPr>
              <a:t>   </a:t>
            </a:r>
            <a:r>
              <a:rPr lang="en-US" altLang="ja-JP" sz="2400" dirty="0" smtClean="0">
                <a:latin typeface="游ゴシック Medium" panose="020B0500000000000000" pitchFamily="50" charset="-128"/>
                <a:ea typeface="游ゴシック Medium" panose="020B0500000000000000" pitchFamily="50" charset="-128"/>
              </a:rPr>
              <a:t> </a:t>
            </a:r>
            <a:r>
              <a:rPr lang="en-US" altLang="ja-JP" sz="2400" dirty="0" err="1" smtClean="0">
                <a:latin typeface="游ゴシック Medium" panose="020B0500000000000000" pitchFamily="50" charset="-128"/>
                <a:ea typeface="游ゴシック Medium" panose="020B0500000000000000" pitchFamily="50" charset="-128"/>
              </a:rPr>
              <a:t>Yanhan</a:t>
            </a:r>
            <a:r>
              <a:rPr lang="en-US" altLang="ja-JP" sz="2400" dirty="0" smtClean="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Chen</a:t>
            </a:r>
            <a:r>
              <a:rPr lang="ja-JP" altLang="en-US" sz="2400" dirty="0">
                <a:latin typeface="游ゴシック Medium" panose="020B0500000000000000" pitchFamily="50" charset="-128"/>
                <a:ea typeface="游ゴシック Medium" panose="020B0500000000000000" pitchFamily="50" charset="-128"/>
              </a:rPr>
              <a:t> </a:t>
            </a:r>
            <a:r>
              <a:rPr lang="en-US" altLang="ja-JP" sz="2400" dirty="0">
                <a:latin typeface="游ゴシック Medium" panose="020B0500000000000000" pitchFamily="50" charset="-128"/>
                <a:ea typeface="游ゴシック Medium" panose="020B0500000000000000" pitchFamily="50" charset="-128"/>
              </a:rPr>
              <a:t>: </a:t>
            </a:r>
            <a:r>
              <a:rPr lang="en-US" altLang="ja-JP" sz="2400" dirty="0" smtClean="0">
                <a:latin typeface="游ゴシック Medium" panose="020B0500000000000000" pitchFamily="50" charset="-128"/>
                <a:ea typeface="游ゴシック Medium" panose="020B0500000000000000" pitchFamily="50" charset="-128"/>
                <a:hlinkClick r:id="rId4"/>
              </a:rPr>
              <a:t>chen.yanhan.84t@st.kyoto-u.ac.jp</a:t>
            </a:r>
            <a:r>
              <a:rPr lang="en-US" altLang="ja-JP" sz="2400" dirty="0" smtClean="0">
                <a:latin typeface="游ゴシック Medium" panose="020B0500000000000000" pitchFamily="50" charset="-128"/>
                <a:ea typeface="游ゴシック Medium" panose="020B0500000000000000" pitchFamily="50" charset="-128"/>
              </a:rPr>
              <a:t> </a:t>
            </a:r>
            <a:endParaRPr lang="en-US" altLang="ja-JP" sz="24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875063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7368" y="260648"/>
            <a:ext cx="11161240" cy="6660285"/>
          </a:xfrm>
        </p:spPr>
        <p:txBody>
          <a:bodyPr wrap="square">
            <a:spAutoFit/>
          </a:bodyPr>
          <a:lstStyle/>
          <a:p>
            <a:r>
              <a:rPr lang="ja-JP" altLang="en-US" sz="2200" dirty="0">
                <a:latin typeface="游ゴシック Medium" panose="020B0500000000000000" pitchFamily="50" charset="-128"/>
                <a:ea typeface="游ゴシック Medium" panose="020B0500000000000000" pitchFamily="50" charset="-128"/>
              </a:rPr>
              <a:t>セミナーの目的</a:t>
            </a:r>
            <a:endParaRPr lang="en-US" altLang="ja-JP" sz="2200" dirty="0">
              <a:latin typeface="游ゴシック Medium" panose="020B0500000000000000" pitchFamily="50" charset="-128"/>
              <a:ea typeface="游ゴシック Medium" panose="020B0500000000000000" pitchFamily="50" charset="-128"/>
            </a:endParaRPr>
          </a:p>
          <a:p>
            <a:pPr lvl="1"/>
            <a:r>
              <a:rPr lang="ja-JP" altLang="en-US" sz="2200" dirty="0">
                <a:latin typeface="游ゴシック Medium" panose="020B0500000000000000" pitchFamily="50" charset="-128"/>
                <a:ea typeface="游ゴシック Medium" panose="020B0500000000000000" pitchFamily="50" charset="-128"/>
              </a:rPr>
              <a:t>地震学におけるいろいろな分野の研究の手法や内容および動向を把握し、</a:t>
            </a:r>
            <a:r>
              <a:rPr lang="ja-JP" altLang="en-US" sz="2200" dirty="0">
                <a:solidFill>
                  <a:srgbClr val="FF0000"/>
                </a:solidFill>
                <a:latin typeface="游ゴシック Medium" panose="020B0500000000000000" pitchFamily="50" charset="-128"/>
                <a:ea typeface="游ゴシック Medium" panose="020B0500000000000000" pitchFamily="50" charset="-128"/>
              </a:rPr>
              <a:t>修士論文作成のための基礎力を形成</a:t>
            </a:r>
            <a:r>
              <a:rPr lang="ja-JP" altLang="en-US" sz="2200" dirty="0">
                <a:latin typeface="游ゴシック Medium" panose="020B0500000000000000" pitchFamily="50" charset="-128"/>
                <a:ea typeface="游ゴシック Medium" panose="020B0500000000000000" pitchFamily="50" charset="-128"/>
              </a:rPr>
              <a:t>するとともに、作成力量の向上を目指す。受講者各自の修士論文に係る研究発表を行い、発表者と出席者で議論することで、</a:t>
            </a:r>
            <a:r>
              <a:rPr lang="ja-JP" altLang="en-US" sz="2200" dirty="0">
                <a:solidFill>
                  <a:srgbClr val="FF0000"/>
                </a:solidFill>
                <a:latin typeface="游ゴシック Medium" panose="020B0500000000000000" pitchFamily="50" charset="-128"/>
                <a:ea typeface="游ゴシック Medium" panose="020B0500000000000000" pitchFamily="50" charset="-128"/>
              </a:rPr>
              <a:t>論理的思考能力を身につけ</a:t>
            </a:r>
            <a:r>
              <a:rPr lang="ja-JP" altLang="en-US" sz="2200" dirty="0">
                <a:latin typeface="游ゴシック Medium" panose="020B0500000000000000" pitchFamily="50" charset="-128"/>
                <a:ea typeface="游ゴシック Medium" panose="020B0500000000000000" pitchFamily="50" charset="-128"/>
              </a:rPr>
              <a:t>、研究に対する理解を深める。</a:t>
            </a:r>
            <a:endParaRPr lang="en-US" altLang="ja-JP" sz="2200" dirty="0">
              <a:latin typeface="游ゴシック Medium" panose="020B0500000000000000" pitchFamily="50" charset="-128"/>
              <a:ea typeface="游ゴシック Medium" panose="020B0500000000000000" pitchFamily="50" charset="-128"/>
            </a:endParaRPr>
          </a:p>
          <a:p>
            <a:r>
              <a:rPr lang="ja-JP" altLang="en-US" sz="2200" dirty="0">
                <a:latin typeface="游ゴシック Medium" panose="020B0500000000000000" pitchFamily="50" charset="-128"/>
                <a:ea typeface="游ゴシック Medium" panose="020B0500000000000000" pitchFamily="50" charset="-128"/>
              </a:rPr>
              <a:t>評価</a:t>
            </a:r>
            <a:endParaRPr lang="en-US" altLang="ja-JP" sz="2200" dirty="0">
              <a:latin typeface="游ゴシック Medium" panose="020B0500000000000000" pitchFamily="50" charset="-128"/>
              <a:ea typeface="游ゴシック Medium" panose="020B0500000000000000" pitchFamily="50" charset="-128"/>
            </a:endParaRPr>
          </a:p>
          <a:p>
            <a:pPr lvl="1"/>
            <a:r>
              <a:rPr lang="ja-JP" altLang="ja-JP" sz="2200" dirty="0">
                <a:latin typeface="游ゴシック Medium" panose="020B0500000000000000" pitchFamily="50" charset="-128"/>
                <a:ea typeface="游ゴシック Medium" panose="020B0500000000000000" pitchFamily="50" charset="-128"/>
              </a:rPr>
              <a:t>成績は</a:t>
            </a:r>
            <a:r>
              <a:rPr lang="ja-JP" altLang="en-US" sz="2200" dirty="0">
                <a:latin typeface="游ゴシック Medium" panose="020B0500000000000000" pitchFamily="50" charset="-128"/>
                <a:ea typeface="游ゴシック Medium" panose="020B0500000000000000" pitchFamily="50" charset="-128"/>
              </a:rPr>
              <a:t>基本的に</a:t>
            </a:r>
            <a:r>
              <a:rPr lang="ja-JP" altLang="ja-JP" sz="2200" dirty="0">
                <a:latin typeface="游ゴシック Medium" panose="020B0500000000000000" pitchFamily="50" charset="-128"/>
                <a:ea typeface="游ゴシック Medium" panose="020B0500000000000000" pitchFamily="50" charset="-128"/>
              </a:rPr>
              <a:t>素点評価とする。出席</a:t>
            </a:r>
            <a:r>
              <a:rPr lang="ja-JP" altLang="en-US" sz="2200" dirty="0">
                <a:latin typeface="游ゴシック Medium" panose="020B0500000000000000" pitchFamily="50" charset="-128"/>
                <a:ea typeface="游ゴシック Medium" panose="020B0500000000000000" pitchFamily="50" charset="-128"/>
              </a:rPr>
              <a:t>や</a:t>
            </a:r>
            <a:r>
              <a:rPr lang="ja-JP" altLang="ja-JP" sz="2200" dirty="0">
                <a:latin typeface="游ゴシック Medium" panose="020B0500000000000000" pitchFamily="50" charset="-128"/>
                <a:ea typeface="游ゴシック Medium" panose="020B0500000000000000" pitchFamily="50" charset="-128"/>
              </a:rPr>
              <a:t>質疑応答への積極的な参加</a:t>
            </a:r>
            <a:r>
              <a:rPr lang="ja-JP" altLang="en-US" sz="2200" dirty="0">
                <a:latin typeface="游ゴシック Medium" panose="020B0500000000000000" pitchFamily="50" charset="-128"/>
                <a:ea typeface="游ゴシック Medium" panose="020B0500000000000000" pitchFamily="50" charset="-128"/>
              </a:rPr>
              <a:t>に基づく平常点</a:t>
            </a:r>
            <a:r>
              <a:rPr lang="en-US" altLang="ja-JP" sz="2200" dirty="0">
                <a:latin typeface="游ゴシック Medium" panose="020B0500000000000000" pitchFamily="50" charset="-128"/>
                <a:ea typeface="游ゴシック Medium" panose="020B0500000000000000" pitchFamily="50" charset="-128"/>
              </a:rPr>
              <a:t>(65</a:t>
            </a:r>
            <a:r>
              <a:rPr lang="ja-JP" altLang="ja-JP" sz="2200" dirty="0">
                <a:latin typeface="游ゴシック Medium" panose="020B0500000000000000" pitchFamily="50" charset="-128"/>
                <a:ea typeface="游ゴシック Medium" panose="020B0500000000000000" pitchFamily="50" charset="-128"/>
              </a:rPr>
              <a:t>点</a:t>
            </a:r>
            <a:r>
              <a:rPr lang="en-US" altLang="ja-JP" sz="2200" dirty="0">
                <a:latin typeface="游ゴシック Medium" panose="020B0500000000000000" pitchFamily="50" charset="-128"/>
                <a:ea typeface="游ゴシック Medium" panose="020B0500000000000000" pitchFamily="50" charset="-128"/>
              </a:rPr>
              <a:t>)</a:t>
            </a:r>
            <a:r>
              <a:rPr lang="ja-JP" altLang="en-US" sz="2200" dirty="0">
                <a:latin typeface="游ゴシック Medium" panose="020B0500000000000000" pitchFamily="50" charset="-128"/>
                <a:ea typeface="游ゴシック Medium" panose="020B0500000000000000" pitchFamily="50" charset="-128"/>
              </a:rPr>
              <a:t>、発表点</a:t>
            </a:r>
            <a:r>
              <a:rPr lang="en-US" altLang="ja-JP" sz="2200" dirty="0">
                <a:latin typeface="游ゴシック Medium" panose="020B0500000000000000" pitchFamily="50" charset="-128"/>
                <a:ea typeface="游ゴシック Medium" panose="020B0500000000000000" pitchFamily="50" charset="-128"/>
              </a:rPr>
              <a:t>(35</a:t>
            </a:r>
            <a:r>
              <a:rPr lang="ja-JP" altLang="en-US" sz="2200" dirty="0">
                <a:latin typeface="游ゴシック Medium" panose="020B0500000000000000" pitchFamily="50" charset="-128"/>
                <a:ea typeface="游ゴシック Medium" panose="020B0500000000000000" pitchFamily="50" charset="-128"/>
              </a:rPr>
              <a:t>点</a:t>
            </a:r>
            <a:r>
              <a:rPr lang="en-US" altLang="ja-JP" sz="2200" dirty="0">
                <a:latin typeface="游ゴシック Medium" panose="020B0500000000000000" pitchFamily="50" charset="-128"/>
                <a:ea typeface="游ゴシック Medium" panose="020B0500000000000000" pitchFamily="50" charset="-128"/>
              </a:rPr>
              <a:t>)</a:t>
            </a:r>
            <a:r>
              <a:rPr lang="ja-JP" altLang="ja-JP" sz="2200" dirty="0">
                <a:latin typeface="游ゴシック Medium" panose="020B0500000000000000" pitchFamily="50" charset="-128"/>
                <a:ea typeface="游ゴシック Medium" panose="020B0500000000000000" pitchFamily="50" charset="-128"/>
              </a:rPr>
              <a:t>により評価する。</a:t>
            </a:r>
            <a:r>
              <a:rPr lang="en-US" altLang="ja-JP" sz="2200" dirty="0">
                <a:latin typeface="游ゴシック Medium" panose="020B0500000000000000" pitchFamily="50" charset="-128"/>
                <a:ea typeface="游ゴシック Medium" panose="020B0500000000000000" pitchFamily="50" charset="-128"/>
              </a:rPr>
              <a:t>60</a:t>
            </a:r>
            <a:r>
              <a:rPr lang="ja-JP" altLang="en-US" sz="2200" dirty="0">
                <a:latin typeface="游ゴシック Medium" panose="020B0500000000000000" pitchFamily="50" charset="-128"/>
                <a:ea typeface="游ゴシック Medium" panose="020B0500000000000000" pitchFamily="50" charset="-128"/>
              </a:rPr>
              <a:t>点以上で合格。</a:t>
            </a:r>
            <a:endParaRPr lang="en-US" altLang="ja-JP" sz="2200" dirty="0">
              <a:latin typeface="游ゴシック Medium" panose="020B0500000000000000" pitchFamily="50" charset="-128"/>
              <a:ea typeface="游ゴシック Medium" panose="020B0500000000000000" pitchFamily="50" charset="-128"/>
            </a:endParaRPr>
          </a:p>
          <a:p>
            <a:r>
              <a:rPr lang="ja-JP" altLang="en-US" sz="2200" dirty="0">
                <a:latin typeface="游ゴシック Medium" panose="020B0500000000000000" pitchFamily="50" charset="-128"/>
                <a:ea typeface="游ゴシック Medium" panose="020B0500000000000000" pitchFamily="50" charset="-128"/>
              </a:rPr>
              <a:t>授業外学習（</a:t>
            </a:r>
            <a:r>
              <a:rPr lang="ja-JP" altLang="ja-JP" sz="2200" dirty="0">
                <a:latin typeface="游ゴシック Medium" panose="020B0500000000000000" pitchFamily="50" charset="-128"/>
                <a:ea typeface="游ゴシック Medium" panose="020B0500000000000000" pitchFamily="50" charset="-128"/>
              </a:rPr>
              <a:t>発表者</a:t>
            </a:r>
            <a:r>
              <a:rPr lang="ja-JP" altLang="en-US" sz="2200" dirty="0">
                <a:latin typeface="游ゴシック Medium" panose="020B0500000000000000" pitchFamily="50" charset="-128"/>
                <a:ea typeface="游ゴシック Medium" panose="020B0500000000000000" pitchFamily="50" charset="-128"/>
              </a:rPr>
              <a:t>）</a:t>
            </a:r>
          </a:p>
          <a:p>
            <a:pPr lvl="1"/>
            <a:r>
              <a:rPr lang="ja-JP" altLang="ja-JP" sz="2200" dirty="0">
                <a:latin typeface="游ゴシック Medium" panose="020B0500000000000000" pitchFamily="50" charset="-128"/>
                <a:ea typeface="游ゴシック Medium" panose="020B0500000000000000" pitchFamily="50" charset="-128"/>
              </a:rPr>
              <a:t>研究の成果や進捗状況について、わかりやすい発表ができるよう準備</a:t>
            </a:r>
            <a:endParaRPr lang="en-US" altLang="ja-JP" sz="2200" dirty="0">
              <a:latin typeface="游ゴシック Medium" panose="020B0500000000000000" pitchFamily="50" charset="-128"/>
              <a:ea typeface="游ゴシック Medium" panose="020B0500000000000000" pitchFamily="50" charset="-128"/>
            </a:endParaRPr>
          </a:p>
          <a:p>
            <a:endParaRPr lang="en-US" altLang="ja-JP" sz="2200" dirty="0">
              <a:latin typeface="游ゴシック Medium" panose="020B0500000000000000" pitchFamily="50" charset="-128"/>
              <a:ea typeface="游ゴシック Medium" panose="020B0500000000000000" pitchFamily="50" charset="-128"/>
            </a:endParaRPr>
          </a:p>
          <a:p>
            <a:r>
              <a:rPr lang="en-US" altLang="ja-JP" sz="2200" dirty="0">
                <a:latin typeface="游ゴシック Medium" panose="020B0500000000000000" pitchFamily="50" charset="-128"/>
                <a:ea typeface="游ゴシック Medium" panose="020B0500000000000000" pitchFamily="50" charset="-128"/>
              </a:rPr>
              <a:t>Aim of the seminar</a:t>
            </a:r>
          </a:p>
          <a:p>
            <a:pPr lvl="1"/>
            <a:r>
              <a:rPr lang="en-US" altLang="ja-JP" sz="2200" dirty="0">
                <a:latin typeface="游ゴシック Medium" panose="020B0500000000000000" pitchFamily="50" charset="-128"/>
                <a:ea typeface="游ゴシック Medium" panose="020B0500000000000000" pitchFamily="50" charset="-128"/>
              </a:rPr>
              <a:t>Develop logical thinking skills for completing Master &amp; Doctoral theses</a:t>
            </a:r>
          </a:p>
          <a:p>
            <a:r>
              <a:rPr lang="en-US" altLang="ja-JP" sz="2200" dirty="0">
                <a:latin typeface="游ゴシック Medium" panose="020B0500000000000000" pitchFamily="50" charset="-128"/>
                <a:ea typeface="游ゴシック Medium" panose="020B0500000000000000" pitchFamily="50" charset="-128"/>
              </a:rPr>
              <a:t>Grade </a:t>
            </a:r>
          </a:p>
          <a:p>
            <a:pPr lvl="1"/>
            <a:r>
              <a:rPr lang="en-US" altLang="ja-JP" sz="2200" dirty="0">
                <a:latin typeface="游ゴシック Medium" panose="020B0500000000000000" pitchFamily="50" charset="-128"/>
                <a:ea typeface="游ゴシック Medium" panose="020B0500000000000000" pitchFamily="50" charset="-128"/>
              </a:rPr>
              <a:t>Score based on presentation (35) and performance (65)</a:t>
            </a:r>
          </a:p>
          <a:p>
            <a:pPr lvl="1"/>
            <a:r>
              <a:rPr lang="en-US" altLang="ja-JP" sz="2200" dirty="0">
                <a:latin typeface="游ゴシック Medium" panose="020B0500000000000000" pitchFamily="50" charset="-128"/>
                <a:ea typeface="游ゴシック Medium" panose="020B0500000000000000" pitchFamily="50" charset="-128"/>
              </a:rPr>
              <a:t>60 out of 100 to pass</a:t>
            </a:r>
          </a:p>
          <a:p>
            <a:r>
              <a:rPr lang="en-US" altLang="ja-JP" sz="2200" dirty="0">
                <a:latin typeface="游ゴシック Medium" panose="020B0500000000000000" pitchFamily="50" charset="-128"/>
                <a:ea typeface="游ゴシック Medium" panose="020B0500000000000000" pitchFamily="50" charset="-128"/>
              </a:rPr>
              <a:t>Out-of-class learning </a:t>
            </a:r>
            <a:r>
              <a:rPr lang="ja-JP" altLang="en-US" sz="2200" dirty="0">
                <a:latin typeface="游ゴシック Medium" panose="020B0500000000000000" pitchFamily="50" charset="-128"/>
                <a:ea typeface="游ゴシック Medium" panose="020B0500000000000000" pitchFamily="50" charset="-128"/>
              </a:rPr>
              <a:t>（</a:t>
            </a:r>
            <a:r>
              <a:rPr lang="en-US" altLang="ja-JP" sz="2200" dirty="0">
                <a:latin typeface="游ゴシック Medium" panose="020B0500000000000000" pitchFamily="50" charset="-128"/>
                <a:ea typeface="游ゴシック Medium" panose="020B0500000000000000" pitchFamily="50" charset="-128"/>
              </a:rPr>
              <a:t>see next pages</a:t>
            </a:r>
            <a:r>
              <a:rPr lang="ja-JP" altLang="en-US" sz="2200" dirty="0" smtClean="0">
                <a:latin typeface="游ゴシック Medium" panose="020B0500000000000000" pitchFamily="50" charset="-128"/>
                <a:ea typeface="游ゴシック Medium" panose="020B0500000000000000" pitchFamily="50" charset="-128"/>
              </a:rPr>
              <a:t>）</a:t>
            </a:r>
            <a:endParaRPr lang="en-US" altLang="ja-JP" sz="2200" dirty="0" smtClean="0">
              <a:latin typeface="游ゴシック Medium" panose="020B0500000000000000" pitchFamily="50" charset="-128"/>
              <a:ea typeface="游ゴシック Medium" panose="020B0500000000000000" pitchFamily="50" charset="-128"/>
            </a:endParaRPr>
          </a:p>
        </p:txBody>
      </p:sp>
      <p:sp>
        <p:nvSpPr>
          <p:cNvPr id="2" name="テキスト ボックス 1"/>
          <p:cNvSpPr txBox="1"/>
          <p:nvPr/>
        </p:nvSpPr>
        <p:spPr>
          <a:xfrm>
            <a:off x="7621518" y="0"/>
            <a:ext cx="4570482" cy="646331"/>
          </a:xfrm>
          <a:prstGeom prst="rect">
            <a:avLst/>
          </a:prstGeom>
          <a:noFill/>
        </p:spPr>
        <p:txBody>
          <a:bodyPr wrap="none" rtlCol="0">
            <a:spAutoFit/>
          </a:bodyPr>
          <a:lstStyle/>
          <a:p>
            <a:r>
              <a:rPr lang="ja-JP" altLang="en-US" dirty="0">
                <a:latin typeface="游ゴシック Medium" panose="020B0500000000000000" pitchFamily="50" charset="-128"/>
                <a:ea typeface="游ゴシック Medium" panose="020B0500000000000000" pitchFamily="50" charset="-128"/>
              </a:rPr>
              <a:t>セミナーのシラバスより（一部修士向け）</a:t>
            </a:r>
            <a:endParaRPr lang="en-US" altLang="ja-JP" dirty="0">
              <a:latin typeface="游ゴシック Medium" panose="020B0500000000000000" pitchFamily="50" charset="-128"/>
              <a:ea typeface="游ゴシック Medium" panose="020B0500000000000000" pitchFamily="50" charset="-128"/>
            </a:endParaRPr>
          </a:p>
          <a:p>
            <a:r>
              <a:rPr lang="en-US" altLang="ja-JP" dirty="0">
                <a:latin typeface="游ゴシック Medium" panose="020B0500000000000000" pitchFamily="50" charset="-128"/>
                <a:ea typeface="游ゴシック Medium" panose="020B0500000000000000" pitchFamily="50" charset="-128"/>
              </a:rPr>
              <a:t>For Master Course Students</a:t>
            </a:r>
            <a:endParaRPr lang="ja-JP" altLang="en-US"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700708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32246"/>
            <a:ext cx="8229600" cy="1156990"/>
          </a:xfrm>
        </p:spPr>
        <p:txBody>
          <a:bodyPr>
            <a:normAutofit/>
          </a:bodyPr>
          <a:lstStyle/>
          <a:p>
            <a:r>
              <a:rPr lang="ja-JP" altLang="en-US" sz="3200" dirty="0">
                <a:latin typeface="メイリオ" panose="020B0604030504040204" pitchFamily="50" charset="-128"/>
                <a:ea typeface="メイリオ" panose="020B0604030504040204" pitchFamily="50" charset="-128"/>
              </a:rPr>
              <a:t>発表順が回ってきたら</a:t>
            </a:r>
            <a:r>
              <a:rPr lang="en-US" altLang="ja-JP" sz="3200" dirty="0">
                <a:latin typeface="メイリオ" panose="020B0604030504040204" pitchFamily="50" charset="-128"/>
                <a:ea typeface="メイリオ" panose="020B0604030504040204" pitchFamily="50" charset="-128"/>
              </a:rPr>
              <a:t>…</a:t>
            </a:r>
            <a:endParaRPr lang="ja-JP" altLang="en-US" sz="32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1055440" y="990848"/>
            <a:ext cx="10081119" cy="925984"/>
          </a:xfrm>
        </p:spPr>
        <p:txBody>
          <a:bodyPr>
            <a:normAutofit/>
          </a:bodyPr>
          <a:lstStyle/>
          <a:p>
            <a:r>
              <a:rPr lang="ja-JP" altLang="en-US" sz="2800" dirty="0">
                <a:latin typeface="メイリオ" panose="020B0604030504040204" pitchFamily="50" charset="-128"/>
                <a:ea typeface="メイリオ" panose="020B0604030504040204" pitchFamily="50" charset="-128"/>
              </a:rPr>
              <a:t>タイトルと要旨を月曜日までに</a:t>
            </a:r>
            <a:r>
              <a:rPr lang="ja-JP" altLang="en-US" sz="2800" dirty="0" smtClean="0">
                <a:latin typeface="メイリオ" panose="020B0604030504040204" pitchFamily="50" charset="-128"/>
                <a:ea typeface="メイリオ" panose="020B0604030504040204" pitchFamily="50" charset="-128"/>
              </a:rPr>
              <a:t>世話人へメール</a:t>
            </a:r>
            <a:endParaRPr lang="en-US" altLang="ja-JP" sz="2800" dirty="0">
              <a:latin typeface="メイリオ" panose="020B0604030504040204" pitchFamily="50" charset="-128"/>
              <a:ea typeface="メイリオ" panose="020B0604030504040204" pitchFamily="50" charset="-128"/>
            </a:endParaRPr>
          </a:p>
        </p:txBody>
      </p:sp>
      <p:sp>
        <p:nvSpPr>
          <p:cNvPr id="4" name="コンテンツ プレースホルダー 2">
            <a:extLst>
              <a:ext uri="{FF2B5EF4-FFF2-40B4-BE49-F238E27FC236}">
                <a16:creationId xmlns:a16="http://schemas.microsoft.com/office/drawing/2014/main" id="{73A7AE15-3192-4EE5-8CC6-73453F9E0709}"/>
              </a:ext>
            </a:extLst>
          </p:cNvPr>
          <p:cNvSpPr txBox="1">
            <a:spLocks/>
          </p:cNvSpPr>
          <p:nvPr/>
        </p:nvSpPr>
        <p:spPr>
          <a:xfrm>
            <a:off x="1055440" y="2425750"/>
            <a:ext cx="8878713" cy="7200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dirty="0">
                <a:latin typeface="メイリオ" panose="020B0604030504040204" pitchFamily="50" charset="-128"/>
                <a:ea typeface="メイリオ" panose="020B0604030504040204" pitchFamily="50" charset="-128"/>
              </a:rPr>
              <a:t>質問・コメントの復習　→　メールで共有</a:t>
            </a:r>
            <a:endParaRPr lang="en-US" altLang="ja-JP" sz="2800" b="1" dirty="0">
              <a:latin typeface="メイリオ" panose="020B0604030504040204" pitchFamily="50" charset="-128"/>
              <a:ea typeface="メイリオ" panose="020B0604030504040204" pitchFamily="50" charset="-128"/>
            </a:endParaRPr>
          </a:p>
        </p:txBody>
      </p:sp>
      <p:sp>
        <p:nvSpPr>
          <p:cNvPr id="5" name="タイトル 1">
            <a:extLst>
              <a:ext uri="{FF2B5EF4-FFF2-40B4-BE49-F238E27FC236}">
                <a16:creationId xmlns:a16="http://schemas.microsoft.com/office/drawing/2014/main" id="{2A268CD8-09AA-478C-B7BD-F743C14B9CD3}"/>
              </a:ext>
            </a:extLst>
          </p:cNvPr>
          <p:cNvSpPr txBox="1">
            <a:spLocks/>
          </p:cNvSpPr>
          <p:nvPr/>
        </p:nvSpPr>
        <p:spPr>
          <a:xfrm>
            <a:off x="1981200" y="1628800"/>
            <a:ext cx="8229600" cy="88433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latin typeface="メイリオ" panose="020B0604030504040204" pitchFamily="50" charset="-128"/>
                <a:ea typeface="メイリオ" panose="020B0604030504040204" pitchFamily="50" charset="-128"/>
              </a:rPr>
              <a:t>発表が終わったら</a:t>
            </a:r>
            <a:r>
              <a:rPr lang="en-US" altLang="ja-JP" sz="3200" dirty="0">
                <a:latin typeface="メイリオ" panose="020B0604030504040204" pitchFamily="50" charset="-128"/>
                <a:ea typeface="メイリオ" panose="020B0604030504040204" pitchFamily="50" charset="-128"/>
              </a:rPr>
              <a:t>…</a:t>
            </a:r>
            <a:endParaRPr lang="ja-JP" altLang="en-US" sz="3200" dirty="0">
              <a:latin typeface="メイリオ" panose="020B0604030504040204" pitchFamily="50" charset="-128"/>
              <a:ea typeface="メイリオ" panose="020B0604030504040204" pitchFamily="50" charset="-128"/>
            </a:endParaRPr>
          </a:p>
        </p:txBody>
      </p:sp>
      <p:sp>
        <p:nvSpPr>
          <p:cNvPr id="6" name="コンテンツ プレースホルダー 2">
            <a:extLst>
              <a:ext uri="{FF2B5EF4-FFF2-40B4-BE49-F238E27FC236}">
                <a16:creationId xmlns:a16="http://schemas.microsoft.com/office/drawing/2014/main" id="{87E697B3-595B-4797-8378-9BC53CFDF504}"/>
              </a:ext>
            </a:extLst>
          </p:cNvPr>
          <p:cNvSpPr txBox="1">
            <a:spLocks/>
          </p:cNvSpPr>
          <p:nvPr/>
        </p:nvSpPr>
        <p:spPr>
          <a:xfrm>
            <a:off x="1055440" y="4240932"/>
            <a:ext cx="10081119" cy="100538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2400" dirty="0">
                <a:latin typeface="メイリオ" panose="020B0604030504040204" pitchFamily="50" charset="-128"/>
                <a:ea typeface="メイリオ" panose="020B0604030504040204" pitchFamily="50" charset="-128"/>
              </a:rPr>
              <a:t>Email a title and short abstract of your talk to </a:t>
            </a:r>
            <a:r>
              <a:rPr lang="en-US" altLang="ja-JP" sz="2400" i="1" dirty="0" smtClean="0">
                <a:latin typeface="メイリオ" panose="020B0604030504040204" pitchFamily="50" charset="-128"/>
                <a:ea typeface="メイリオ" panose="020B0604030504040204" pitchFamily="50" charset="-128"/>
              </a:rPr>
              <a:t>organizer</a:t>
            </a:r>
            <a:r>
              <a:rPr lang="en-US" altLang="ja-JP" sz="2400" dirty="0" smtClean="0">
                <a:latin typeface="メイリオ" panose="020B0604030504040204" pitchFamily="50" charset="-128"/>
                <a:ea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rPr>
              <a:t>no later than next Mon.</a:t>
            </a:r>
          </a:p>
        </p:txBody>
      </p:sp>
      <p:sp>
        <p:nvSpPr>
          <p:cNvPr id="7" name="コンテンツ プレースホルダー 2">
            <a:extLst>
              <a:ext uri="{FF2B5EF4-FFF2-40B4-BE49-F238E27FC236}">
                <a16:creationId xmlns:a16="http://schemas.microsoft.com/office/drawing/2014/main" id="{76554ED2-1AB3-498A-AA41-3139633CF0BF}"/>
              </a:ext>
            </a:extLst>
          </p:cNvPr>
          <p:cNvSpPr txBox="1">
            <a:spLocks/>
          </p:cNvSpPr>
          <p:nvPr/>
        </p:nvSpPr>
        <p:spPr>
          <a:xfrm>
            <a:off x="1055440" y="5939160"/>
            <a:ext cx="10081119" cy="51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2400" dirty="0">
                <a:latin typeface="メイリオ" panose="020B0604030504040204" pitchFamily="50" charset="-128"/>
                <a:ea typeface="メイリオ" panose="020B0604030504040204" pitchFamily="50" charset="-128"/>
              </a:rPr>
              <a:t>Share a file or text summarizing queries &amp; comments via Email</a:t>
            </a:r>
          </a:p>
        </p:txBody>
      </p:sp>
      <p:sp>
        <p:nvSpPr>
          <p:cNvPr id="8" name="タイトル 1">
            <a:extLst>
              <a:ext uri="{FF2B5EF4-FFF2-40B4-BE49-F238E27FC236}">
                <a16:creationId xmlns:a16="http://schemas.microsoft.com/office/drawing/2014/main" id="{5797767F-A14B-48CD-A873-730FEAA4210E}"/>
              </a:ext>
            </a:extLst>
          </p:cNvPr>
          <p:cNvSpPr txBox="1">
            <a:spLocks/>
          </p:cNvSpPr>
          <p:nvPr/>
        </p:nvSpPr>
        <p:spPr>
          <a:xfrm>
            <a:off x="1974701" y="5157193"/>
            <a:ext cx="8229600" cy="79164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200" dirty="0">
                <a:latin typeface="メイリオ" panose="020B0604030504040204" pitchFamily="50" charset="-128"/>
                <a:ea typeface="メイリオ" panose="020B0604030504040204" pitchFamily="50" charset="-128"/>
              </a:rPr>
              <a:t>After the presentation</a:t>
            </a:r>
            <a:endParaRPr lang="ja-JP" altLang="en-US" sz="3200"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9A3BB2FE-88A2-4BE8-9474-7A3870943ED7}"/>
              </a:ext>
            </a:extLst>
          </p:cNvPr>
          <p:cNvSpPr txBox="1">
            <a:spLocks/>
          </p:cNvSpPr>
          <p:nvPr/>
        </p:nvSpPr>
        <p:spPr>
          <a:xfrm>
            <a:off x="1631504" y="3485537"/>
            <a:ext cx="8784974" cy="80181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100" dirty="0">
                <a:latin typeface="メイリオ" panose="020B0604030504040204" pitchFamily="50" charset="-128"/>
                <a:ea typeface="メイリオ" panose="020B0604030504040204" pitchFamily="50" charset="-128"/>
              </a:rPr>
              <a:t>Speaker for next week</a:t>
            </a:r>
            <a:endParaRPr lang="ja-JP" altLang="en-US" sz="3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CB0CB815-9F31-4781-BD69-6D45B4E485EC}"/>
              </a:ext>
            </a:extLst>
          </p:cNvPr>
          <p:cNvSpPr txBox="1"/>
          <p:nvPr/>
        </p:nvSpPr>
        <p:spPr>
          <a:xfrm>
            <a:off x="1055440" y="206508"/>
            <a:ext cx="1266693" cy="523220"/>
          </a:xfrm>
          <a:prstGeom prst="rect">
            <a:avLst/>
          </a:prstGeom>
          <a:noFill/>
          <a:ln>
            <a:solidFill>
              <a:schemeClr val="tx1"/>
            </a:solidFill>
          </a:ln>
        </p:spPr>
        <p:txBody>
          <a:bodyPr wrap="none" rtlCol="0">
            <a:spAutoFit/>
          </a:bodyPr>
          <a:lstStyle/>
          <a:p>
            <a:r>
              <a:rPr lang="ja-JP" altLang="en-US" sz="2800" b="1" dirty="0"/>
              <a:t>発表者</a:t>
            </a:r>
          </a:p>
        </p:txBody>
      </p:sp>
      <p:sp>
        <p:nvSpPr>
          <p:cNvPr id="11" name="テキスト ボックス 10">
            <a:extLst>
              <a:ext uri="{FF2B5EF4-FFF2-40B4-BE49-F238E27FC236}">
                <a16:creationId xmlns:a16="http://schemas.microsoft.com/office/drawing/2014/main" id="{227E340D-35A1-4560-A7EE-3F85782DC6C6}"/>
              </a:ext>
            </a:extLst>
          </p:cNvPr>
          <p:cNvSpPr txBox="1"/>
          <p:nvPr/>
        </p:nvSpPr>
        <p:spPr>
          <a:xfrm>
            <a:off x="1055441" y="3625860"/>
            <a:ext cx="1378711" cy="523220"/>
          </a:xfrm>
          <a:prstGeom prst="rect">
            <a:avLst/>
          </a:prstGeom>
          <a:noFill/>
          <a:ln>
            <a:solidFill>
              <a:schemeClr val="tx1"/>
            </a:solidFill>
          </a:ln>
        </p:spPr>
        <p:txBody>
          <a:bodyPr wrap="none" rtlCol="0">
            <a:spAutoFit/>
          </a:bodyPr>
          <a:lstStyle/>
          <a:p>
            <a:r>
              <a:rPr lang="en-US" altLang="ja-JP" sz="2800" b="1" dirty="0"/>
              <a:t>Speaker</a:t>
            </a:r>
            <a:endParaRPr lang="ja-JP" altLang="en-US" sz="2800" b="1" dirty="0"/>
          </a:p>
        </p:txBody>
      </p:sp>
    </p:spTree>
    <p:extLst>
      <p:ext uri="{BB962C8B-B14F-4D97-AF65-F5344CB8AC3E}">
        <p14:creationId xmlns:p14="http://schemas.microsoft.com/office/powerpoint/2010/main" val="2574968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260648"/>
            <a:ext cx="8229600" cy="724942"/>
          </a:xfrm>
        </p:spPr>
        <p:txBody>
          <a:bodyPr>
            <a:normAutofit/>
          </a:bodyPr>
          <a:lstStyle/>
          <a:p>
            <a:r>
              <a:rPr lang="ja-JP" altLang="en-US" sz="3600" dirty="0">
                <a:latin typeface="メイリオ" panose="020B0604030504040204" pitchFamily="50" charset="-128"/>
                <a:ea typeface="メイリオ" panose="020B0604030504040204" pitchFamily="50" charset="-128"/>
              </a:rPr>
              <a:t>セミナーの進め方 </a:t>
            </a:r>
          </a:p>
        </p:txBody>
      </p:sp>
      <p:sp>
        <p:nvSpPr>
          <p:cNvPr id="3" name="コンテンツ プレースホルダー 2"/>
          <p:cNvSpPr>
            <a:spLocks noGrp="1"/>
          </p:cNvSpPr>
          <p:nvPr>
            <p:ph idx="1"/>
          </p:nvPr>
        </p:nvSpPr>
        <p:spPr>
          <a:xfrm>
            <a:off x="1055440" y="1268760"/>
            <a:ext cx="10441160" cy="2088232"/>
          </a:xfrm>
        </p:spPr>
        <p:txBody>
          <a:bodyPr>
            <a:normAutofit/>
          </a:bodyPr>
          <a:lstStyle/>
          <a:p>
            <a:pPr marL="0" indent="0">
              <a:buNone/>
            </a:pPr>
            <a:r>
              <a:rPr lang="ja-JP" altLang="en-US" dirty="0">
                <a:latin typeface="メイリオ" panose="020B0604030504040204" pitchFamily="50" charset="-128"/>
                <a:ea typeface="メイリオ" panose="020B0604030504040204" pitchFamily="50" charset="-128"/>
              </a:rPr>
              <a:t>１発表につき約１時間程度</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質疑応答を含む</a:t>
            </a:r>
            <a:r>
              <a:rPr lang="en-US" altLang="ja-JP"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（発表者）</a:t>
            </a:r>
            <a:endParaRPr lang="en-US" altLang="ja-JP" sz="2800"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分かりやすい発表を心がける</a:t>
            </a:r>
            <a:endParaRPr lang="en-US" altLang="ja-JP" dirty="0">
              <a:latin typeface="メイリオ" panose="020B0604030504040204" pitchFamily="50" charset="-128"/>
              <a:ea typeface="メイリオ" panose="020B0604030504040204" pitchFamily="50" charset="-128"/>
            </a:endParaRPr>
          </a:p>
          <a:p>
            <a:pPr lvl="1"/>
            <a:r>
              <a:rPr lang="ja-JP" altLang="en-US" dirty="0">
                <a:latin typeface="メイリオ" panose="020B0604030504040204" pitchFamily="50" charset="-128"/>
                <a:ea typeface="メイリオ" panose="020B0604030504040204" pitchFamily="50" charset="-128"/>
              </a:rPr>
              <a:t>質疑応答は学生優先</a:t>
            </a:r>
            <a:r>
              <a:rPr lang="ja-JP" altLang="en-US" b="1" dirty="0">
                <a:latin typeface="メイリオ" panose="020B0604030504040204" pitchFamily="50" charset="-128"/>
                <a:ea typeface="メイリオ" panose="020B0604030504040204" pitchFamily="50" charset="-128"/>
              </a:rPr>
              <a:t>（参加者）</a:t>
            </a:r>
            <a:endParaRPr lang="en-US" altLang="ja-JP" b="1" dirty="0">
              <a:latin typeface="メイリオ" panose="020B0604030504040204" pitchFamily="50" charset="-128"/>
              <a:ea typeface="メイリオ" panose="020B0604030504040204" pitchFamily="50" charset="-128"/>
            </a:endParaRPr>
          </a:p>
        </p:txBody>
      </p:sp>
      <p:sp>
        <p:nvSpPr>
          <p:cNvPr id="4" name="コンテンツ プレースホルダー 2">
            <a:extLst>
              <a:ext uri="{FF2B5EF4-FFF2-40B4-BE49-F238E27FC236}">
                <a16:creationId xmlns:a16="http://schemas.microsoft.com/office/drawing/2014/main" id="{08ACA54F-4B98-45FC-9D51-BB80D5E8D5CD}"/>
              </a:ext>
            </a:extLst>
          </p:cNvPr>
          <p:cNvSpPr txBox="1">
            <a:spLocks/>
          </p:cNvSpPr>
          <p:nvPr/>
        </p:nvSpPr>
        <p:spPr>
          <a:xfrm>
            <a:off x="1055440" y="4437112"/>
            <a:ext cx="10729192" cy="180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2800" b="1" dirty="0">
                <a:latin typeface="メイリオ" panose="020B0604030504040204" pitchFamily="50" charset="-128"/>
                <a:ea typeface="メイリオ" panose="020B0604030504040204" pitchFamily="50" charset="-128"/>
              </a:rPr>
              <a:t>About one-hour Presentation</a:t>
            </a:r>
            <a:r>
              <a:rPr lang="en-US" altLang="ja-JP" sz="2800" dirty="0">
                <a:latin typeface="メイリオ" panose="020B0604030504040204" pitchFamily="50" charset="-128"/>
                <a:ea typeface="メイリオ" panose="020B0604030504040204" pitchFamily="50" charset="-128"/>
              </a:rPr>
              <a:t> incl. Q&amp;A by </a:t>
            </a:r>
            <a:r>
              <a:rPr lang="en-US" altLang="ja-JP" sz="2800" b="1" dirty="0">
                <a:latin typeface="メイリオ" panose="020B0604030504040204" pitchFamily="50" charset="-128"/>
                <a:ea typeface="メイリオ" panose="020B0604030504040204" pitchFamily="50" charset="-128"/>
              </a:rPr>
              <a:t>each speaker</a:t>
            </a:r>
          </a:p>
          <a:p>
            <a:pPr lvl="1"/>
            <a:r>
              <a:rPr lang="en-US" altLang="ja-JP" sz="2400" dirty="0">
                <a:latin typeface="メイリオ" panose="020B0604030504040204" pitchFamily="50" charset="-128"/>
                <a:ea typeface="メイリオ" panose="020B0604030504040204" pitchFamily="50" charset="-128"/>
              </a:rPr>
              <a:t>Preparation for clear presentation</a:t>
            </a:r>
          </a:p>
          <a:p>
            <a:pPr lvl="1"/>
            <a:r>
              <a:rPr lang="en-US" altLang="ja-JP" sz="2400" dirty="0">
                <a:latin typeface="メイリオ" panose="020B0604030504040204" pitchFamily="50" charset="-128"/>
                <a:ea typeface="メイリオ" panose="020B0604030504040204" pitchFamily="50" charset="-128"/>
              </a:rPr>
              <a:t>Discussion priority to students (</a:t>
            </a:r>
            <a:r>
              <a:rPr lang="en-US" altLang="ja-JP" sz="2400" b="1" dirty="0">
                <a:latin typeface="メイリオ" panose="020B0604030504040204" pitchFamily="50" charset="-128"/>
                <a:ea typeface="メイリオ" panose="020B0604030504040204" pitchFamily="50" charset="-128"/>
              </a:rPr>
              <a:t>Attendees</a:t>
            </a:r>
            <a:r>
              <a:rPr lang="en-US" altLang="ja-JP" sz="2400" dirty="0">
                <a:latin typeface="メイリオ" panose="020B0604030504040204" pitchFamily="50" charset="-128"/>
                <a:ea typeface="メイリオ" panose="020B0604030504040204" pitchFamily="50" charset="-128"/>
              </a:rPr>
              <a:t>)</a:t>
            </a:r>
          </a:p>
        </p:txBody>
      </p:sp>
      <p:sp>
        <p:nvSpPr>
          <p:cNvPr id="5" name="タイトル 1">
            <a:extLst>
              <a:ext uri="{FF2B5EF4-FFF2-40B4-BE49-F238E27FC236}">
                <a16:creationId xmlns:a16="http://schemas.microsoft.com/office/drawing/2014/main" id="{562EDF73-C056-4DD4-9C30-5B29424E3521}"/>
              </a:ext>
            </a:extLst>
          </p:cNvPr>
          <p:cNvSpPr txBox="1">
            <a:spLocks/>
          </p:cNvSpPr>
          <p:nvPr/>
        </p:nvSpPr>
        <p:spPr>
          <a:xfrm>
            <a:off x="1771632" y="3280122"/>
            <a:ext cx="8229600" cy="115699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dirty="0">
                <a:latin typeface="メイリオ" panose="020B0604030504040204" pitchFamily="50" charset="-128"/>
                <a:ea typeface="メイリオ" panose="020B0604030504040204" pitchFamily="50" charset="-128"/>
              </a:rPr>
              <a:t>Seminar process</a:t>
            </a:r>
            <a:endParaRPr lang="ja-JP" altLang="en-US" sz="3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15463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981200" y="116632"/>
            <a:ext cx="8229600" cy="792088"/>
          </a:xfrm>
        </p:spPr>
        <p:txBody>
          <a:bodyPr>
            <a:noAutofit/>
          </a:bodyPr>
          <a:lstStyle/>
          <a:p>
            <a:r>
              <a:rPr lang="ja-JP" altLang="en-US" sz="3600" dirty="0">
                <a:latin typeface="メイリオ" panose="020B0604030504040204" pitchFamily="50" charset="-128"/>
                <a:ea typeface="メイリオ" panose="020B0604030504040204" pitchFamily="50" charset="-128"/>
              </a:rPr>
              <a:t>欠席について</a:t>
            </a:r>
          </a:p>
        </p:txBody>
      </p:sp>
      <p:sp>
        <p:nvSpPr>
          <p:cNvPr id="6" name="コンテンツ プレースホルダー 5"/>
          <p:cNvSpPr>
            <a:spLocks noGrp="1"/>
          </p:cNvSpPr>
          <p:nvPr>
            <p:ph idx="1"/>
          </p:nvPr>
        </p:nvSpPr>
        <p:spPr>
          <a:xfrm>
            <a:off x="1055440" y="836714"/>
            <a:ext cx="10081120" cy="2520280"/>
          </a:xfrm>
        </p:spPr>
        <p:txBody>
          <a:bodyPr>
            <a:normAutofit/>
          </a:bodyPr>
          <a:lstStyle/>
          <a:p>
            <a:pPr marL="0" indent="0">
              <a:buNone/>
            </a:pPr>
            <a:r>
              <a:rPr lang="ja-JP" altLang="en-US" sz="2800" dirty="0">
                <a:latin typeface="メイリオ" panose="020B0604030504040204" pitchFamily="50" charset="-128"/>
                <a:ea typeface="メイリオ" panose="020B0604030504040204" pitchFamily="50" charset="-128"/>
              </a:rPr>
              <a:t>修士学生および発表者</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学会、研究集会、観測、就活、病気等でセミナーを欠席する場合は、世話人 </a:t>
            </a:r>
            <a:r>
              <a:rPr lang="en-US" altLang="ja-JP" sz="2800" dirty="0" smtClean="0">
                <a:latin typeface="メイリオ" panose="020B0604030504040204" pitchFamily="50" charset="-128"/>
                <a:ea typeface="メイリオ" panose="020B0604030504040204" pitchFamily="50" charset="-128"/>
              </a:rPr>
              <a:t>(Chen</a:t>
            </a:r>
            <a:r>
              <a:rPr lang="ja-JP" altLang="en-US" sz="2800" dirty="0" err="1"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山田</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にメール等で事前連絡すること</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欠席は成績に影響が出る場合がある（</a:t>
            </a:r>
            <a:r>
              <a:rPr lang="ja-JP" altLang="en-US" sz="2800" b="1" dirty="0">
                <a:latin typeface="メイリオ" panose="020B0604030504040204" pitchFamily="50" charset="-128"/>
                <a:ea typeface="メイリオ" panose="020B0604030504040204" pitchFamily="50" charset="-128"/>
              </a:rPr>
              <a:t>修士</a:t>
            </a:r>
            <a:r>
              <a:rPr lang="ja-JP" altLang="en-US" sz="2800" dirty="0">
                <a:latin typeface="メイリオ" panose="020B0604030504040204" pitchFamily="50" charset="-128"/>
                <a:ea typeface="メイリオ" panose="020B0604030504040204" pitchFamily="50" charset="-128"/>
              </a:rPr>
              <a:t>学生）</a:t>
            </a:r>
          </a:p>
        </p:txBody>
      </p:sp>
      <p:sp>
        <p:nvSpPr>
          <p:cNvPr id="4" name="タイトル 4">
            <a:extLst>
              <a:ext uri="{FF2B5EF4-FFF2-40B4-BE49-F238E27FC236}">
                <a16:creationId xmlns:a16="http://schemas.microsoft.com/office/drawing/2014/main" id="{946324C1-6676-4241-B485-2D30999D2741}"/>
              </a:ext>
            </a:extLst>
          </p:cNvPr>
          <p:cNvSpPr txBox="1">
            <a:spLocks/>
          </p:cNvSpPr>
          <p:nvPr/>
        </p:nvSpPr>
        <p:spPr>
          <a:xfrm>
            <a:off x="2000622" y="3573017"/>
            <a:ext cx="8229600"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GB" altLang="ja-JP" sz="3600" dirty="0"/>
              <a:t>Absent notification</a:t>
            </a:r>
            <a:endParaRPr lang="ja-JP" altLang="en-US" sz="3600" dirty="0">
              <a:latin typeface="メイリオ" panose="020B0604030504040204" pitchFamily="50" charset="-128"/>
              <a:ea typeface="メイリオ" panose="020B0604030504040204" pitchFamily="50" charset="-128"/>
            </a:endParaRPr>
          </a:p>
        </p:txBody>
      </p:sp>
      <p:sp>
        <p:nvSpPr>
          <p:cNvPr id="8" name="コンテンツ プレースホルダー 5">
            <a:extLst>
              <a:ext uri="{FF2B5EF4-FFF2-40B4-BE49-F238E27FC236}">
                <a16:creationId xmlns:a16="http://schemas.microsoft.com/office/drawing/2014/main" id="{368D42EE-1A6D-4370-85CB-CADD6B92FFD4}"/>
              </a:ext>
            </a:extLst>
          </p:cNvPr>
          <p:cNvSpPr txBox="1">
            <a:spLocks/>
          </p:cNvSpPr>
          <p:nvPr/>
        </p:nvSpPr>
        <p:spPr>
          <a:xfrm>
            <a:off x="1055440" y="4509120"/>
            <a:ext cx="10081120" cy="15841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2800" dirty="0">
                <a:latin typeface="メイリオ" panose="020B0604030504040204" pitchFamily="50" charset="-128"/>
                <a:ea typeface="メイリオ" panose="020B0604030504040204" pitchFamily="50" charset="-128"/>
              </a:rPr>
              <a:t>Speakers and MC students</a:t>
            </a:r>
          </a:p>
          <a:p>
            <a:r>
              <a:rPr lang="en-US" altLang="ja-JP" sz="2800" dirty="0">
                <a:latin typeface="メイリオ" panose="020B0604030504040204" pitchFamily="50" charset="-128"/>
                <a:ea typeface="メイリオ" panose="020B0604030504040204" pitchFamily="50" charset="-128"/>
              </a:rPr>
              <a:t>Email Chen and Yamada</a:t>
            </a:r>
            <a:r>
              <a:rPr lang="en-US" altLang="ja-JP" sz="2800" dirty="0" smtClean="0">
                <a:latin typeface="メイリオ" panose="020B0604030504040204" pitchFamily="50" charset="-128"/>
                <a:ea typeface="メイリオ" panose="020B0604030504040204" pitchFamily="50" charset="-128"/>
              </a:rPr>
              <a:t>.</a:t>
            </a:r>
            <a:endParaRPr lang="en-US" altLang="ja-JP" sz="2800" dirty="0">
              <a:latin typeface="メイリオ" panose="020B0604030504040204" pitchFamily="50" charset="-128"/>
              <a:ea typeface="メイリオ" panose="020B0604030504040204" pitchFamily="50" charset="-128"/>
            </a:endParaRPr>
          </a:p>
          <a:p>
            <a:r>
              <a:rPr lang="en-US" altLang="ja-JP" sz="2800" dirty="0">
                <a:latin typeface="メイリオ" panose="020B0604030504040204" pitchFamily="50" charset="-128"/>
                <a:ea typeface="メイリオ" panose="020B0604030504040204" pitchFamily="50" charset="-128"/>
              </a:rPr>
              <a:t>Absent may affect your grade. (</a:t>
            </a:r>
            <a:r>
              <a:rPr lang="en-US" altLang="ja-JP" sz="2800" b="1" dirty="0">
                <a:latin typeface="メイリオ" panose="020B0604030504040204" pitchFamily="50" charset="-128"/>
                <a:ea typeface="メイリオ" panose="020B0604030504040204" pitchFamily="50" charset="-128"/>
              </a:rPr>
              <a:t>course registrants</a:t>
            </a:r>
            <a:r>
              <a:rPr lang="en-US" altLang="ja-JP" sz="2800"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222265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21052</TotalTime>
  <Words>637</Words>
  <Application>Microsoft Office PowerPoint</Application>
  <PresentationFormat>ワイド画面</PresentationFormat>
  <Paragraphs>173</Paragraphs>
  <Slides>7</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ＭＳ Ｐゴシック</vt:lpstr>
      <vt:lpstr>メイリオ</vt:lpstr>
      <vt:lpstr>游ゴシック Medium</vt:lpstr>
      <vt:lpstr>Arial</vt:lpstr>
      <vt:lpstr>Calibri</vt:lpstr>
      <vt:lpstr>Office テーマ</vt:lpstr>
      <vt:lpstr>PowerPoint プレゼンテーション</vt:lpstr>
      <vt:lpstr>PowerPoint プレゼンテーション</vt:lpstr>
      <vt:lpstr>地震学ゼミナールⅣ （通称：うなぎセミナー）概要 Seminar on Seismology IV (a.k.a Unagi seminar)</vt:lpstr>
      <vt:lpstr>PowerPoint プレゼンテーション</vt:lpstr>
      <vt:lpstr>発表順が回ってきたら…</vt:lpstr>
      <vt:lpstr>セミナーの進め方 </vt:lpstr>
      <vt:lpstr>欠席について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shibutan</dc:creator>
  <cp:lastModifiedBy>masumi yamada</cp:lastModifiedBy>
  <cp:revision>685</cp:revision>
  <cp:lastPrinted>2024-04-01T02:49:03Z</cp:lastPrinted>
  <dcterms:created xsi:type="dcterms:W3CDTF">2012-04-12T01:44:36Z</dcterms:created>
  <dcterms:modified xsi:type="dcterms:W3CDTF">2024-10-03T04:48:31Z</dcterms:modified>
</cp:coreProperties>
</file>